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0CEDC6-A34B-440D-996D-A1173D757769}">
  <a:tblStyle styleId="{FD0CEDC6-A34B-440D-996D-A1173D75776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7735caf04a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735caf04a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7700f9462c_0_670:notes"/>
          <p:cNvSpPr/>
          <p:nvPr>
            <p:ph idx="2" type="sldImg"/>
          </p:nvPr>
        </p:nvSpPr>
        <p:spPr>
          <a:xfrm>
            <a:off x="382190" y="685800"/>
            <a:ext cx="60936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g7700f9462c_0_6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200"/>
              <a:buFont typeface="Arial"/>
              <a:buChar char="•"/>
            </a:pPr>
            <a:r>
              <a:rPr lang="en" sz="1200"/>
              <a:t>Sensors are energy transducers</a:t>
            </a:r>
            <a:endParaRPr/>
          </a:p>
          <a:p>
            <a:pPr indent="-342900" lvl="0" marL="342900" rtl="0" algn="l">
              <a:spcBef>
                <a:spcPts val="0"/>
              </a:spcBef>
              <a:spcAft>
                <a:spcPts val="0"/>
              </a:spcAft>
              <a:buClr>
                <a:schemeClr val="dk1"/>
              </a:buClr>
              <a:buSzPts val="1200"/>
              <a:buFont typeface="Arial"/>
              <a:buChar char="•"/>
            </a:pPr>
            <a:r>
              <a:rPr lang="en" sz="1200"/>
              <a:t>Transducers convert one type of energy (or signal) to another</a:t>
            </a:r>
            <a:endParaRPr/>
          </a:p>
          <a:p>
            <a:pPr indent="-266700" lvl="0" marL="342900" rtl="0" algn="l">
              <a:spcBef>
                <a:spcPts val="0"/>
              </a:spcBef>
              <a:spcAft>
                <a:spcPts val="0"/>
              </a:spcAft>
              <a:buClr>
                <a:schemeClr val="dk1"/>
              </a:buClr>
              <a:buSzPts val="1200"/>
              <a:buFont typeface="Arial"/>
              <a:buNone/>
            </a:pPr>
            <a:r>
              <a:t/>
            </a:r>
            <a:endParaRPr sz="1200"/>
          </a:p>
          <a:p>
            <a:pPr indent="-342900" lvl="0" marL="342900" marR="0" rtl="0" algn="l">
              <a:lnSpc>
                <a:spcPct val="100000"/>
              </a:lnSpc>
              <a:spcBef>
                <a:spcPts val="0"/>
              </a:spcBef>
              <a:spcAft>
                <a:spcPts val="0"/>
              </a:spcAft>
              <a:buClr>
                <a:schemeClr val="dk1"/>
              </a:buClr>
              <a:buSzPts val="1200"/>
              <a:buFont typeface="Arial"/>
              <a:buChar char="•"/>
            </a:pPr>
            <a:r>
              <a:rPr lang="en"/>
              <a:t>Linear superposition with the original inputs, e.g., noises.</a:t>
            </a:r>
            <a:endParaRPr/>
          </a:p>
          <a:p>
            <a:pPr indent="-342900" lvl="0" marL="342900" marR="0" rtl="0" algn="l">
              <a:lnSpc>
                <a:spcPct val="100000"/>
              </a:lnSpc>
              <a:spcBef>
                <a:spcPts val="0"/>
              </a:spcBef>
              <a:spcAft>
                <a:spcPts val="0"/>
              </a:spcAft>
              <a:buClr>
                <a:schemeClr val="dk1"/>
              </a:buClr>
              <a:buSzPts val="1200"/>
              <a:buFont typeface="Arial"/>
              <a:buChar char="•"/>
            </a:pPr>
            <a:r>
              <a:rPr lang="en"/>
              <a:t>Change the transfer functions, e.g., temperature.</a:t>
            </a:r>
            <a:endParaRPr/>
          </a:p>
          <a:p>
            <a:pPr indent="-266700" lvl="0" marL="342900" marR="0" rtl="0" algn="l">
              <a:lnSpc>
                <a:spcPct val="100000"/>
              </a:lnSpc>
              <a:spcBef>
                <a:spcPts val="0"/>
              </a:spcBef>
              <a:spcAft>
                <a:spcPts val="0"/>
              </a:spcAft>
              <a:buClr>
                <a:schemeClr val="dk1"/>
              </a:buClr>
              <a:buSzPts val="1200"/>
              <a:buFont typeface="Arial"/>
              <a:buNone/>
            </a:pPr>
            <a:r>
              <a:t/>
            </a:r>
            <a:endParaRPr/>
          </a:p>
          <a:p>
            <a:pPr indent="-266700" lvl="0" marL="342900" rtl="0" algn="l">
              <a:spcBef>
                <a:spcPts val="0"/>
              </a:spcBef>
              <a:spcAft>
                <a:spcPts val="0"/>
              </a:spcAft>
              <a:buClr>
                <a:schemeClr val="dk1"/>
              </a:buClr>
              <a:buSzPts val="1200"/>
              <a:buFont typeface="Arial"/>
              <a:buNone/>
            </a:pPr>
            <a:r>
              <a:t/>
            </a:r>
            <a:endParaRPr sz="1200"/>
          </a:p>
          <a:p>
            <a:pPr indent="0" lvl="0" marL="0" rtl="0" algn="l">
              <a:spcBef>
                <a:spcPts val="0"/>
              </a:spcBef>
              <a:spcAft>
                <a:spcPts val="0"/>
              </a:spcAft>
              <a:buNone/>
            </a:pPr>
            <a:r>
              <a:t/>
            </a:r>
            <a:endParaRPr/>
          </a:p>
        </p:txBody>
      </p:sp>
      <p:sp>
        <p:nvSpPr>
          <p:cNvPr id="474" name="Google Shape;474;g7700f9462c_0_6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76fa3dc7d6_1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76fa3dc7d6_1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7700f9462c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7700f9462c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800813dbe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800813dbe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our simple sensor security model, each transduction attack can be factored into two basic steps. The first step, “signal injection step”, decides by which means the attacker “injects” malicious signal to the signal chain of the victim sensor. This step can further be categorized into criteria like the kind, amplitude, or frequency of the physical signal used for the injection. </a:t>
            </a:r>
            <a:endParaRPr/>
          </a:p>
          <a:p>
            <a:pPr indent="0" lvl="0" marL="0" rtl="0" algn="l">
              <a:spcBef>
                <a:spcPts val="0"/>
              </a:spcBef>
              <a:spcAft>
                <a:spcPts val="0"/>
              </a:spcAft>
              <a:buNone/>
            </a:pPr>
            <a:r>
              <a:rPr lang="en"/>
              <a:t>Although loading malicious signal onto the signal path of the victim sensor is always a starting point of every transduction attack, oftentimes this might not be enough to </a:t>
            </a:r>
            <a:r>
              <a:rPr lang="en"/>
              <a:t>fulfil</a:t>
            </a:r>
            <a:r>
              <a:rPr lang="en"/>
              <a:t> the final goal of the attacker. Here comes the second “measurement shaping step”, and these steps are composed of various transduction attack techniques to reconstruct the desired signal which the attacker ultimately wants to inject to the digital backend. This does not only mean making the raw injected signal survive after all the intermediate processing blocks. Interestingly oftentimes those intermediate blocks can be exploited to produce new malicious signals that were nonexistent in the initial raw signal.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76fa3dc7d6_1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76fa3dc7d6_1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76fa3dc7d6_1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76fa3dc7d6_1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76fa3dc7d6_1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76fa3dc7d6_1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76fa3dc7d6_1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76fa3dc7d6_1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7720a53f2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7720a53f2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For defenses, m</a:t>
            </a:r>
            <a:r>
              <a:rPr lang="en" sz="1000">
                <a:solidFill>
                  <a:schemeClr val="dk1"/>
                </a:solidFill>
              </a:rPr>
              <a:t>itigating any step in the attack chain will alleviate the entire attack.</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For example of Ghost Talk, </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The entire attack would be relieved given a mitigation either to </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injection[Click],</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the IMD step[Click],</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or the filtering step[Click].</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Therefore, we </a:t>
            </a:r>
            <a:r>
              <a:rPr lang="en" sz="1000">
                <a:solidFill>
                  <a:schemeClr val="dk1"/>
                </a:solidFill>
              </a:rPr>
              <a:t>defined </a:t>
            </a:r>
            <a:r>
              <a:rPr lang="en" sz="1000">
                <a:solidFill>
                  <a:schemeClr val="dk1"/>
                </a:solidFill>
              </a:rPr>
              <a:t>defenses </a:t>
            </a:r>
            <a:r>
              <a:rPr lang="en" sz="1000">
                <a:solidFill>
                  <a:schemeClr val="dk1"/>
                </a:solidFill>
              </a:rPr>
              <a:t>by the step they mitigate.</a:t>
            </a:r>
            <a:endParaRPr sz="1000">
              <a:solidFill>
                <a:schemeClr val="dk1"/>
              </a:solidFill>
            </a:endParaRPr>
          </a:p>
          <a:p>
            <a:pPr indent="0" lvl="0" marL="0" rtl="0" algn="l">
              <a:lnSpc>
                <a:spcPct val="107000"/>
              </a:lnSpc>
              <a:spcBef>
                <a:spcPts val="0"/>
              </a:spcBef>
              <a:spcAft>
                <a:spcPts val="0"/>
              </a:spcAft>
              <a:buNone/>
            </a:pPr>
            <a:r>
              <a:rPr lang="en" sz="1000">
                <a:solidFill>
                  <a:schemeClr val="dk1"/>
                </a:solidFill>
              </a:rPr>
              <a:t>In </a:t>
            </a:r>
            <a:r>
              <a:rPr lang="en" sz="1000">
                <a:solidFill>
                  <a:schemeClr val="dk1"/>
                </a:solidFill>
              </a:rPr>
              <a:t>addition</a:t>
            </a:r>
            <a:r>
              <a:rPr lang="en" sz="1000">
                <a:solidFill>
                  <a:schemeClr val="dk1"/>
                </a:solidFill>
              </a:rPr>
              <a:t> to </a:t>
            </a:r>
            <a:r>
              <a:rPr lang="en" sz="1000">
                <a:solidFill>
                  <a:schemeClr val="dk1"/>
                </a:solidFill>
              </a:rPr>
              <a:t>this basic principle</a:t>
            </a:r>
            <a:r>
              <a:rPr lang="en" sz="1000">
                <a:solidFill>
                  <a:schemeClr val="dk1"/>
                </a:solidFill>
              </a:rPr>
              <a:t>, we divided defenses into two </a:t>
            </a:r>
            <a:r>
              <a:rPr lang="en" sz="1000">
                <a:solidFill>
                  <a:schemeClr val="dk1"/>
                </a:solidFill>
              </a:rPr>
              <a:t>largest categories:</a:t>
            </a:r>
            <a:endParaRPr sz="1000">
              <a:solidFill>
                <a:schemeClr val="dk1"/>
              </a:solidFill>
            </a:endParaRPr>
          </a:p>
          <a:p>
            <a:pPr indent="0" lvl="0" marL="0" rtl="0" algn="l">
              <a:spcBef>
                <a:spcPts val="0"/>
              </a:spcBef>
              <a:spcAft>
                <a:spcPts val="0"/>
              </a:spcAft>
              <a:buNone/>
            </a:pPr>
            <a:r>
              <a:rPr lang="en" sz="1000">
                <a:solidFill>
                  <a:schemeClr val="dk1"/>
                </a:solidFill>
              </a:rPr>
              <a:t>detection and prevention.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76fa3dc7d6_1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76fa3dc7d6_1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Detection defenses simply detects the presence of an attack.</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We further divided these into two broad categories based on if they detected an injection or a measurement shaping step.</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[Click] TX randomization randomizes the transmission pattern of the active sensors like radars</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to resist attacks exploiting the predictability of the transmitted signal.</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Injecting malicious signals without knowing the random pattern would violate the expected received signal and can be detected.</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[Click]Verifying actuation validates the measurand by stimulating the object of measurement in a predefined manner</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and comparing the response with the expected one.</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If the sensor is being compromised this will reveal the existence of the attacker.</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[Click]Last one, detecting out-of-band signals,</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looks for any out-of-band signals in the signal path because they are apparently abnormal.</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07000"/>
              </a:lnSpc>
              <a:spcBef>
                <a:spcPts val="0"/>
              </a:spcBef>
              <a:spcAft>
                <a:spcPts val="0"/>
              </a:spcAft>
              <a:buNone/>
            </a:pPr>
            <a:r>
              <a:rPr lang="en" sz="1000">
                <a:solidFill>
                  <a:schemeClr val="dk1"/>
                </a:solidFill>
              </a:rPr>
              <a:t>The rest deals with measurement shaping steps.</a:t>
            </a:r>
            <a:endParaRPr sz="1000">
              <a:solidFill>
                <a:schemeClr val="dk1"/>
              </a:solidFill>
            </a:endParaRPr>
          </a:p>
          <a:p>
            <a:pPr indent="0" lvl="0" marL="0" rtl="0" algn="l">
              <a:lnSpc>
                <a:spcPct val="107000"/>
              </a:lnSpc>
              <a:spcBef>
                <a:spcPts val="0"/>
              </a:spcBef>
              <a:spcAft>
                <a:spcPts val="0"/>
              </a:spcAft>
              <a:buNone/>
            </a:pPr>
            <a:r>
              <a:rPr lang="en" sz="1000">
                <a:solidFill>
                  <a:schemeClr val="dk1"/>
                </a:solidFill>
              </a:rPr>
              <a:t>[Click]saturation detection monitors if the input level remains in the expected range and alerts otherwise.</a:t>
            </a:r>
            <a:endParaRPr sz="1000">
              <a:solidFill>
                <a:schemeClr val="dk1"/>
              </a:solidFill>
            </a:endParaRPr>
          </a:p>
          <a:p>
            <a:pPr indent="0" lvl="0" marL="0" rtl="0" algn="l">
              <a:lnSpc>
                <a:spcPct val="107000"/>
              </a:lnSpc>
              <a:spcBef>
                <a:spcPts val="0"/>
              </a:spcBef>
              <a:spcAft>
                <a:spcPts val="0"/>
              </a:spcAft>
              <a:buNone/>
            </a:pPr>
            <a:r>
              <a:rPr lang="en" sz="1000">
                <a:solidFill>
                  <a:schemeClr val="dk1"/>
                </a:solidFill>
              </a:rPr>
              <a:t>[Click]</a:t>
            </a:r>
            <a:r>
              <a:rPr lang="en" sz="1000">
                <a:solidFill>
                  <a:schemeClr val="dk1"/>
                </a:solidFill>
              </a:rPr>
              <a:t>IMD feature detection tries to seek unique symptoms of exploitation by IMD,</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like numerous images in the frequency domain.</a:t>
            </a:r>
            <a:endParaRPr sz="10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76fa3dc7d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6fa3dc7d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7720a53f23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7720a53f23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The other category of defense, prevention,</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allows proper operation even under an attack.</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Like detection defenses, we divided these into five broad categories.</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[Click] First, randomization can be utilized not only for detection but also prevention.</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For example, to prevent attacks exploiting aliasing one might randomize sampling intervals.</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This will deprive the control over aliased signal from the attacker.</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[Click] Shielding simply block unnecessary outer signals.</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It would be especially beneficial for sensors like inertial sensors, which have no need for exposure.</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[Click] Filtering comprises of every defense enhancing or introducing filters.</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Attacks originates from insecure stopband or passband arrangement can be prevented by this.</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[Click] Sensor Fusion incorporates fusion of multiple sensor outputs,</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multiple frequency bands,</a:t>
            </a:r>
            <a:endParaRPr sz="1000">
              <a:solidFill>
                <a:schemeClr val="dk1"/>
              </a:solidFill>
            </a:endParaRPr>
          </a:p>
          <a:p>
            <a:pPr indent="0" lvl="0" marL="0" rtl="0" algn="l">
              <a:lnSpc>
                <a:spcPct val="107000"/>
              </a:lnSpc>
              <a:spcBef>
                <a:spcPts val="0"/>
              </a:spcBef>
              <a:spcAft>
                <a:spcPts val="0"/>
              </a:spcAft>
              <a:buClr>
                <a:schemeClr val="dk1"/>
              </a:buClr>
              <a:buSzPts val="1100"/>
              <a:buFont typeface="Arial"/>
              <a:buNone/>
            </a:pPr>
            <a:r>
              <a:rPr lang="en" sz="1000">
                <a:solidFill>
                  <a:schemeClr val="dk1"/>
                </a:solidFill>
              </a:rPr>
              <a:t>or even multiple past measurements to enhance resilience.</a:t>
            </a:r>
            <a:endParaRPr sz="1000">
              <a:solidFill>
                <a:schemeClr val="dk1"/>
              </a:solidFill>
            </a:endParaRPr>
          </a:p>
          <a:p>
            <a:pPr indent="0" lvl="0" marL="0" rtl="0" algn="l">
              <a:spcBef>
                <a:spcPts val="0"/>
              </a:spcBef>
              <a:spcAft>
                <a:spcPts val="0"/>
              </a:spcAft>
              <a:buNone/>
            </a:pPr>
            <a:r>
              <a:rPr lang="en" sz="1000">
                <a:solidFill>
                  <a:schemeClr val="dk1"/>
                </a:solidFill>
              </a:rPr>
              <a:t>[Click] Component quality improvement collectively denotes qualitative enhancement of internal components.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8473865e1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8473865e1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700">
                <a:solidFill>
                  <a:schemeClr val="dk1"/>
                </a:solidFill>
                <a:latin typeface="Times New Roman"/>
                <a:ea typeface="Times New Roman"/>
                <a:cs typeface="Times New Roman"/>
                <a:sym typeface="Times New Roman"/>
              </a:rPr>
              <a:t> </a:t>
            </a:r>
            <a:r>
              <a:rPr lang="en" sz="1000">
                <a:solidFill>
                  <a:schemeClr val="dk1"/>
                </a:solidFill>
              </a:rPr>
              <a:t>All these defenses can be systematized by our framework.</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We sort each defense from previous studies by their goals,</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corresponding categories,</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sensor component,</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injection and shaping steps they mitigate,</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and transfer function models.</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For more details, please refer to the paper.</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7720a53f2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7720a53f2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7720a53f23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7720a53f23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7720a53f23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7720a53f23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7720a53f23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7720a53f23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777c74d96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777c74d96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777c74d96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777c74d96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6df5b1b0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6df5b1b0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778725bd1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78725bd1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78725bd1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78725bd1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52f516825d_6_235:notes"/>
          <p:cNvSpPr/>
          <p:nvPr>
            <p:ph idx="2" type="sldImg"/>
          </p:nvPr>
        </p:nvSpPr>
        <p:spPr>
          <a:xfrm>
            <a:off x="382190" y="685800"/>
            <a:ext cx="60936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g52f516825d_6_2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200"/>
              <a:buFont typeface="Arial"/>
              <a:buChar char="•"/>
            </a:pPr>
            <a:r>
              <a:rPr lang="en" sz="1200"/>
              <a:t>Sensors are energy transducers</a:t>
            </a:r>
            <a:endParaRPr/>
          </a:p>
          <a:p>
            <a:pPr indent="-342900" lvl="0" marL="342900" rtl="0" algn="l">
              <a:spcBef>
                <a:spcPts val="0"/>
              </a:spcBef>
              <a:spcAft>
                <a:spcPts val="0"/>
              </a:spcAft>
              <a:buClr>
                <a:schemeClr val="dk1"/>
              </a:buClr>
              <a:buSzPts val="1200"/>
              <a:buFont typeface="Arial"/>
              <a:buChar char="•"/>
            </a:pPr>
            <a:r>
              <a:rPr lang="en" sz="1200"/>
              <a:t>Transducers convert one type of energy (or signal) to another</a:t>
            </a:r>
            <a:endParaRPr/>
          </a:p>
          <a:p>
            <a:pPr indent="-266700" lvl="0" marL="342900" rtl="0" algn="l">
              <a:spcBef>
                <a:spcPts val="0"/>
              </a:spcBef>
              <a:spcAft>
                <a:spcPts val="0"/>
              </a:spcAft>
              <a:buClr>
                <a:schemeClr val="dk1"/>
              </a:buClr>
              <a:buSzPts val="1200"/>
              <a:buFont typeface="Arial"/>
              <a:buNone/>
            </a:pPr>
            <a:r>
              <a:t/>
            </a:r>
            <a:endParaRPr sz="1200"/>
          </a:p>
          <a:p>
            <a:pPr indent="-342900" lvl="0" marL="342900" marR="0" rtl="0" algn="l">
              <a:lnSpc>
                <a:spcPct val="100000"/>
              </a:lnSpc>
              <a:spcBef>
                <a:spcPts val="0"/>
              </a:spcBef>
              <a:spcAft>
                <a:spcPts val="0"/>
              </a:spcAft>
              <a:buClr>
                <a:schemeClr val="dk1"/>
              </a:buClr>
              <a:buSzPts val="1200"/>
              <a:buFont typeface="Arial"/>
              <a:buChar char="•"/>
            </a:pPr>
            <a:r>
              <a:rPr lang="en"/>
              <a:t>Linear superposition with the original inputs, e.g., noises.</a:t>
            </a:r>
            <a:endParaRPr/>
          </a:p>
          <a:p>
            <a:pPr indent="-342900" lvl="0" marL="342900" marR="0" rtl="0" algn="l">
              <a:lnSpc>
                <a:spcPct val="100000"/>
              </a:lnSpc>
              <a:spcBef>
                <a:spcPts val="0"/>
              </a:spcBef>
              <a:spcAft>
                <a:spcPts val="0"/>
              </a:spcAft>
              <a:buClr>
                <a:schemeClr val="dk1"/>
              </a:buClr>
              <a:buSzPts val="1200"/>
              <a:buFont typeface="Arial"/>
              <a:buChar char="•"/>
            </a:pPr>
            <a:r>
              <a:rPr lang="en"/>
              <a:t>Change the transfer functions, e.g., temperature.</a:t>
            </a:r>
            <a:endParaRPr/>
          </a:p>
          <a:p>
            <a:pPr indent="-266700" lvl="0" marL="342900" marR="0" rtl="0" algn="l">
              <a:lnSpc>
                <a:spcPct val="100000"/>
              </a:lnSpc>
              <a:spcBef>
                <a:spcPts val="0"/>
              </a:spcBef>
              <a:spcAft>
                <a:spcPts val="0"/>
              </a:spcAft>
              <a:buClr>
                <a:schemeClr val="dk1"/>
              </a:buClr>
              <a:buSzPts val="1200"/>
              <a:buFont typeface="Arial"/>
              <a:buNone/>
            </a:pPr>
            <a:r>
              <a:t/>
            </a:r>
            <a:endParaRPr/>
          </a:p>
          <a:p>
            <a:pPr indent="-266700" lvl="0" marL="342900" rtl="0" algn="l">
              <a:spcBef>
                <a:spcPts val="0"/>
              </a:spcBef>
              <a:spcAft>
                <a:spcPts val="0"/>
              </a:spcAft>
              <a:buClr>
                <a:schemeClr val="dk1"/>
              </a:buClr>
              <a:buSzPts val="1200"/>
              <a:buFont typeface="Arial"/>
              <a:buNone/>
            </a:pPr>
            <a:r>
              <a:t/>
            </a:r>
            <a:endParaRPr sz="1200"/>
          </a:p>
          <a:p>
            <a:pPr indent="0" lvl="0" marL="0" rtl="0" algn="l">
              <a:spcBef>
                <a:spcPts val="0"/>
              </a:spcBef>
              <a:spcAft>
                <a:spcPts val="0"/>
              </a:spcAft>
              <a:buNone/>
            </a:pPr>
            <a:r>
              <a:t/>
            </a:r>
            <a:endParaRPr/>
          </a:p>
        </p:txBody>
      </p:sp>
      <p:sp>
        <p:nvSpPr>
          <p:cNvPr id="229" name="Google Shape;229;g52f516825d_6_2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7700f9462c_0_262:notes"/>
          <p:cNvSpPr/>
          <p:nvPr>
            <p:ph idx="2" type="sldImg"/>
          </p:nvPr>
        </p:nvSpPr>
        <p:spPr>
          <a:xfrm>
            <a:off x="382190" y="685800"/>
            <a:ext cx="60936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7700f9462c_0_2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200"/>
              <a:buFont typeface="Arial"/>
              <a:buChar char="•"/>
            </a:pPr>
            <a:r>
              <a:rPr lang="en" sz="1200"/>
              <a:t>Sensors are energy transducers</a:t>
            </a:r>
            <a:endParaRPr/>
          </a:p>
          <a:p>
            <a:pPr indent="-342900" lvl="0" marL="342900" rtl="0" algn="l">
              <a:spcBef>
                <a:spcPts val="0"/>
              </a:spcBef>
              <a:spcAft>
                <a:spcPts val="0"/>
              </a:spcAft>
              <a:buClr>
                <a:schemeClr val="dk1"/>
              </a:buClr>
              <a:buSzPts val="1200"/>
              <a:buFont typeface="Arial"/>
              <a:buChar char="•"/>
            </a:pPr>
            <a:r>
              <a:rPr lang="en" sz="1200"/>
              <a:t>Transducers convert one type of energy (or signal) to another</a:t>
            </a:r>
            <a:endParaRPr/>
          </a:p>
          <a:p>
            <a:pPr indent="-266700" lvl="0" marL="342900" rtl="0" algn="l">
              <a:spcBef>
                <a:spcPts val="0"/>
              </a:spcBef>
              <a:spcAft>
                <a:spcPts val="0"/>
              </a:spcAft>
              <a:buClr>
                <a:schemeClr val="dk1"/>
              </a:buClr>
              <a:buSzPts val="1200"/>
              <a:buFont typeface="Arial"/>
              <a:buNone/>
            </a:pPr>
            <a:r>
              <a:t/>
            </a:r>
            <a:endParaRPr sz="1200"/>
          </a:p>
          <a:p>
            <a:pPr indent="-342900" lvl="0" marL="342900" marR="0" rtl="0" algn="l">
              <a:lnSpc>
                <a:spcPct val="100000"/>
              </a:lnSpc>
              <a:spcBef>
                <a:spcPts val="0"/>
              </a:spcBef>
              <a:spcAft>
                <a:spcPts val="0"/>
              </a:spcAft>
              <a:buClr>
                <a:schemeClr val="dk1"/>
              </a:buClr>
              <a:buSzPts val="1200"/>
              <a:buFont typeface="Arial"/>
              <a:buChar char="•"/>
            </a:pPr>
            <a:r>
              <a:rPr lang="en"/>
              <a:t>Linear superposition with the original inputs, e.g., noises.</a:t>
            </a:r>
            <a:endParaRPr/>
          </a:p>
          <a:p>
            <a:pPr indent="-342900" lvl="0" marL="342900" marR="0" rtl="0" algn="l">
              <a:lnSpc>
                <a:spcPct val="100000"/>
              </a:lnSpc>
              <a:spcBef>
                <a:spcPts val="0"/>
              </a:spcBef>
              <a:spcAft>
                <a:spcPts val="0"/>
              </a:spcAft>
              <a:buClr>
                <a:schemeClr val="dk1"/>
              </a:buClr>
              <a:buSzPts val="1200"/>
              <a:buFont typeface="Arial"/>
              <a:buChar char="•"/>
            </a:pPr>
            <a:r>
              <a:rPr lang="en"/>
              <a:t>Change the transfer functions, e.g., temperature.</a:t>
            </a:r>
            <a:endParaRPr/>
          </a:p>
          <a:p>
            <a:pPr indent="-266700" lvl="0" marL="342900" marR="0" rtl="0" algn="l">
              <a:lnSpc>
                <a:spcPct val="100000"/>
              </a:lnSpc>
              <a:spcBef>
                <a:spcPts val="0"/>
              </a:spcBef>
              <a:spcAft>
                <a:spcPts val="0"/>
              </a:spcAft>
              <a:buClr>
                <a:schemeClr val="dk1"/>
              </a:buClr>
              <a:buSzPts val="1200"/>
              <a:buFont typeface="Arial"/>
              <a:buNone/>
            </a:pPr>
            <a:r>
              <a:t/>
            </a:r>
            <a:endParaRPr/>
          </a:p>
          <a:p>
            <a:pPr indent="-266700" lvl="0" marL="342900" rtl="0" algn="l">
              <a:spcBef>
                <a:spcPts val="0"/>
              </a:spcBef>
              <a:spcAft>
                <a:spcPts val="0"/>
              </a:spcAft>
              <a:buClr>
                <a:schemeClr val="dk1"/>
              </a:buClr>
              <a:buSzPts val="1200"/>
              <a:buFont typeface="Arial"/>
              <a:buNone/>
            </a:pPr>
            <a:r>
              <a:t/>
            </a:r>
            <a:endParaRPr sz="1200"/>
          </a:p>
          <a:p>
            <a:pPr indent="0" lvl="0" marL="0" rtl="0" algn="l">
              <a:spcBef>
                <a:spcPts val="0"/>
              </a:spcBef>
              <a:spcAft>
                <a:spcPts val="0"/>
              </a:spcAft>
              <a:buNone/>
            </a:pPr>
            <a:r>
              <a:t/>
            </a:r>
            <a:endParaRPr/>
          </a:p>
        </p:txBody>
      </p:sp>
      <p:sp>
        <p:nvSpPr>
          <p:cNvPr id="306" name="Google Shape;306;g7700f9462c_0_2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7700f9462c_0_115:notes"/>
          <p:cNvSpPr/>
          <p:nvPr>
            <p:ph idx="2" type="sldImg"/>
          </p:nvPr>
        </p:nvSpPr>
        <p:spPr>
          <a:xfrm>
            <a:off x="382190" y="685800"/>
            <a:ext cx="60936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g7700f9462c_0_1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200"/>
              <a:buFont typeface="Arial"/>
              <a:buChar char="•"/>
            </a:pPr>
            <a:r>
              <a:rPr lang="en" sz="1200"/>
              <a:t>Sensors are energy transducers</a:t>
            </a:r>
            <a:endParaRPr/>
          </a:p>
          <a:p>
            <a:pPr indent="-342900" lvl="0" marL="342900" rtl="0" algn="l">
              <a:spcBef>
                <a:spcPts val="0"/>
              </a:spcBef>
              <a:spcAft>
                <a:spcPts val="0"/>
              </a:spcAft>
              <a:buClr>
                <a:schemeClr val="dk1"/>
              </a:buClr>
              <a:buSzPts val="1200"/>
              <a:buFont typeface="Arial"/>
              <a:buChar char="•"/>
            </a:pPr>
            <a:r>
              <a:rPr lang="en" sz="1200"/>
              <a:t>Transducers convert one type of energy (or signal) to another</a:t>
            </a:r>
            <a:endParaRPr/>
          </a:p>
          <a:p>
            <a:pPr indent="-266700" lvl="0" marL="342900" rtl="0" algn="l">
              <a:spcBef>
                <a:spcPts val="0"/>
              </a:spcBef>
              <a:spcAft>
                <a:spcPts val="0"/>
              </a:spcAft>
              <a:buClr>
                <a:schemeClr val="dk1"/>
              </a:buClr>
              <a:buSzPts val="1200"/>
              <a:buFont typeface="Arial"/>
              <a:buNone/>
            </a:pPr>
            <a:r>
              <a:t/>
            </a:r>
            <a:endParaRPr sz="1200"/>
          </a:p>
          <a:p>
            <a:pPr indent="-342900" lvl="0" marL="342900" marR="0" rtl="0" algn="l">
              <a:lnSpc>
                <a:spcPct val="100000"/>
              </a:lnSpc>
              <a:spcBef>
                <a:spcPts val="0"/>
              </a:spcBef>
              <a:spcAft>
                <a:spcPts val="0"/>
              </a:spcAft>
              <a:buClr>
                <a:schemeClr val="dk1"/>
              </a:buClr>
              <a:buSzPts val="1200"/>
              <a:buFont typeface="Arial"/>
              <a:buChar char="•"/>
            </a:pPr>
            <a:r>
              <a:rPr lang="en"/>
              <a:t>Linear superposition with the original inputs, e.g., noises.</a:t>
            </a:r>
            <a:endParaRPr/>
          </a:p>
          <a:p>
            <a:pPr indent="-342900" lvl="0" marL="342900" marR="0" rtl="0" algn="l">
              <a:lnSpc>
                <a:spcPct val="100000"/>
              </a:lnSpc>
              <a:spcBef>
                <a:spcPts val="0"/>
              </a:spcBef>
              <a:spcAft>
                <a:spcPts val="0"/>
              </a:spcAft>
              <a:buClr>
                <a:schemeClr val="dk1"/>
              </a:buClr>
              <a:buSzPts val="1200"/>
              <a:buFont typeface="Arial"/>
              <a:buChar char="•"/>
            </a:pPr>
            <a:r>
              <a:rPr lang="en"/>
              <a:t>Change the transfer functions, e.g., temperature.</a:t>
            </a:r>
            <a:endParaRPr/>
          </a:p>
          <a:p>
            <a:pPr indent="-266700" lvl="0" marL="342900" marR="0" rtl="0" algn="l">
              <a:lnSpc>
                <a:spcPct val="100000"/>
              </a:lnSpc>
              <a:spcBef>
                <a:spcPts val="0"/>
              </a:spcBef>
              <a:spcAft>
                <a:spcPts val="0"/>
              </a:spcAft>
              <a:buClr>
                <a:schemeClr val="dk1"/>
              </a:buClr>
              <a:buSzPts val="1200"/>
              <a:buFont typeface="Arial"/>
              <a:buNone/>
            </a:pPr>
            <a:r>
              <a:t/>
            </a:r>
            <a:endParaRPr/>
          </a:p>
          <a:p>
            <a:pPr indent="-266700" lvl="0" marL="342900" rtl="0" algn="l">
              <a:spcBef>
                <a:spcPts val="0"/>
              </a:spcBef>
              <a:spcAft>
                <a:spcPts val="0"/>
              </a:spcAft>
              <a:buClr>
                <a:schemeClr val="dk1"/>
              </a:buClr>
              <a:buSzPts val="1200"/>
              <a:buFont typeface="Arial"/>
              <a:buNone/>
            </a:pPr>
            <a:r>
              <a:t/>
            </a:r>
            <a:endParaRPr sz="1200"/>
          </a:p>
          <a:p>
            <a:pPr indent="0" lvl="0" marL="0" rtl="0" algn="l">
              <a:spcBef>
                <a:spcPts val="0"/>
              </a:spcBef>
              <a:spcAft>
                <a:spcPts val="0"/>
              </a:spcAft>
              <a:buNone/>
            </a:pPr>
            <a:r>
              <a:t/>
            </a:r>
            <a:endParaRPr/>
          </a:p>
        </p:txBody>
      </p:sp>
      <p:sp>
        <p:nvSpPr>
          <p:cNvPr id="369" name="Google Shape;369;g7700f9462c_0_1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7700f9462c_0_369:notes"/>
          <p:cNvSpPr/>
          <p:nvPr>
            <p:ph idx="2" type="sldImg"/>
          </p:nvPr>
        </p:nvSpPr>
        <p:spPr>
          <a:xfrm>
            <a:off x="382190" y="685800"/>
            <a:ext cx="60936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7700f9462c_0_3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200"/>
              <a:buFont typeface="Arial"/>
              <a:buChar char="•"/>
            </a:pPr>
            <a:r>
              <a:rPr lang="en" sz="1200"/>
              <a:t>Sensors are energy transducers</a:t>
            </a:r>
            <a:endParaRPr/>
          </a:p>
          <a:p>
            <a:pPr indent="-342900" lvl="0" marL="342900" rtl="0" algn="l">
              <a:spcBef>
                <a:spcPts val="0"/>
              </a:spcBef>
              <a:spcAft>
                <a:spcPts val="0"/>
              </a:spcAft>
              <a:buClr>
                <a:schemeClr val="dk1"/>
              </a:buClr>
              <a:buSzPts val="1200"/>
              <a:buFont typeface="Arial"/>
              <a:buChar char="•"/>
            </a:pPr>
            <a:r>
              <a:rPr lang="en" sz="1200"/>
              <a:t>Transducers convert one type of energy (or signal) to another</a:t>
            </a:r>
            <a:endParaRPr/>
          </a:p>
          <a:p>
            <a:pPr indent="-266700" lvl="0" marL="342900" rtl="0" algn="l">
              <a:spcBef>
                <a:spcPts val="0"/>
              </a:spcBef>
              <a:spcAft>
                <a:spcPts val="0"/>
              </a:spcAft>
              <a:buClr>
                <a:schemeClr val="dk1"/>
              </a:buClr>
              <a:buSzPts val="1200"/>
              <a:buFont typeface="Arial"/>
              <a:buNone/>
            </a:pPr>
            <a:r>
              <a:t/>
            </a:r>
            <a:endParaRPr sz="1200"/>
          </a:p>
          <a:p>
            <a:pPr indent="-342900" lvl="0" marL="342900" marR="0" rtl="0" algn="l">
              <a:lnSpc>
                <a:spcPct val="100000"/>
              </a:lnSpc>
              <a:spcBef>
                <a:spcPts val="0"/>
              </a:spcBef>
              <a:spcAft>
                <a:spcPts val="0"/>
              </a:spcAft>
              <a:buClr>
                <a:schemeClr val="dk1"/>
              </a:buClr>
              <a:buSzPts val="1200"/>
              <a:buFont typeface="Arial"/>
              <a:buChar char="•"/>
            </a:pPr>
            <a:r>
              <a:rPr lang="en"/>
              <a:t>Linear superposition with the original inputs, e.g., noises.</a:t>
            </a:r>
            <a:endParaRPr/>
          </a:p>
          <a:p>
            <a:pPr indent="-342900" lvl="0" marL="342900" marR="0" rtl="0" algn="l">
              <a:lnSpc>
                <a:spcPct val="100000"/>
              </a:lnSpc>
              <a:spcBef>
                <a:spcPts val="0"/>
              </a:spcBef>
              <a:spcAft>
                <a:spcPts val="0"/>
              </a:spcAft>
              <a:buClr>
                <a:schemeClr val="dk1"/>
              </a:buClr>
              <a:buSzPts val="1200"/>
              <a:buFont typeface="Arial"/>
              <a:buChar char="•"/>
            </a:pPr>
            <a:r>
              <a:rPr lang="en"/>
              <a:t>Change the transfer functions, e.g., temperature.</a:t>
            </a:r>
            <a:endParaRPr/>
          </a:p>
          <a:p>
            <a:pPr indent="-266700" lvl="0" marL="342900" marR="0" rtl="0" algn="l">
              <a:lnSpc>
                <a:spcPct val="100000"/>
              </a:lnSpc>
              <a:spcBef>
                <a:spcPts val="0"/>
              </a:spcBef>
              <a:spcAft>
                <a:spcPts val="0"/>
              </a:spcAft>
              <a:buClr>
                <a:schemeClr val="dk1"/>
              </a:buClr>
              <a:buSzPts val="1200"/>
              <a:buFont typeface="Arial"/>
              <a:buNone/>
            </a:pPr>
            <a:r>
              <a:t/>
            </a:r>
            <a:endParaRPr/>
          </a:p>
          <a:p>
            <a:pPr indent="-266700" lvl="0" marL="342900" rtl="0" algn="l">
              <a:spcBef>
                <a:spcPts val="0"/>
              </a:spcBef>
              <a:spcAft>
                <a:spcPts val="0"/>
              </a:spcAft>
              <a:buClr>
                <a:schemeClr val="dk1"/>
              </a:buClr>
              <a:buSzPts val="1200"/>
              <a:buFont typeface="Arial"/>
              <a:buNone/>
            </a:pPr>
            <a:r>
              <a:t/>
            </a:r>
            <a:endParaRPr sz="1200"/>
          </a:p>
          <a:p>
            <a:pPr indent="0" lvl="0" marL="0" rtl="0" algn="l">
              <a:spcBef>
                <a:spcPts val="0"/>
              </a:spcBef>
              <a:spcAft>
                <a:spcPts val="0"/>
              </a:spcAft>
              <a:buNone/>
            </a:pPr>
            <a:r>
              <a:t/>
            </a:r>
            <a:endParaRPr/>
          </a:p>
        </p:txBody>
      </p:sp>
      <p:sp>
        <p:nvSpPr>
          <p:cNvPr id="398" name="Google Shape;398;g7700f9462c_0_3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K Them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 name="Google Shape;16;p2"/>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1"/>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1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920800" y="4877925"/>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2"/>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920800" y="4877925"/>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0" name="Shape 80"/>
        <p:cNvGrpSpPr/>
        <p:nvPr/>
      </p:nvGrpSpPr>
      <p:grpSpPr>
        <a:xfrm>
          <a:off x="0" y="0"/>
          <a:ext cx="0" cy="0"/>
          <a:chOff x="0" y="0"/>
          <a:chExt cx="0" cy="0"/>
        </a:xfrm>
      </p:grpSpPr>
      <p:sp>
        <p:nvSpPr>
          <p:cNvPr id="81" name="Google Shape;81;p13"/>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 name="Google Shape;82;p13"/>
          <p:cNvSpPr txBox="1"/>
          <p:nvPr>
            <p:ph idx="1" type="body"/>
          </p:nvPr>
        </p:nvSpPr>
        <p:spPr>
          <a:xfrm>
            <a:off x="311700" y="1152475"/>
            <a:ext cx="3999900" cy="3416400"/>
          </a:xfrm>
          <a:prstGeom prst="rect">
            <a:avLst/>
          </a:prstGeom>
        </p:spPr>
        <p:txBody>
          <a:bodyPr anchorCtr="0" anchor="t" bIns="34275" lIns="68575" spcFirstLastPara="1" rIns="68575" wrap="square" tIns="34275">
            <a:noAutofit/>
          </a:bodyPr>
          <a:lstStyle>
            <a:lvl1pPr indent="-317500" lvl="0" marL="457200" rtl="0">
              <a:spcBef>
                <a:spcPts val="800"/>
              </a:spcBef>
              <a:spcAft>
                <a:spcPts val="0"/>
              </a:spcAft>
              <a:buSzPts val="1400"/>
              <a:buChar char="•"/>
              <a:defRPr sz="14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
        <p:nvSpPr>
          <p:cNvPr id="83" name="Google Shape;83;p13"/>
          <p:cNvSpPr txBox="1"/>
          <p:nvPr>
            <p:ph idx="2" type="body"/>
          </p:nvPr>
        </p:nvSpPr>
        <p:spPr>
          <a:xfrm>
            <a:off x="4832400" y="1152475"/>
            <a:ext cx="3999900" cy="3416400"/>
          </a:xfrm>
          <a:prstGeom prst="rect">
            <a:avLst/>
          </a:prstGeom>
        </p:spPr>
        <p:txBody>
          <a:bodyPr anchorCtr="0" anchor="t" bIns="34275" lIns="68575" spcFirstLastPara="1" rIns="68575" wrap="square" tIns="34275">
            <a:noAutofit/>
          </a:bodyPr>
          <a:lstStyle>
            <a:lvl1pPr indent="-317500" lvl="0" marL="457200" rtl="0">
              <a:spcBef>
                <a:spcPts val="800"/>
              </a:spcBef>
              <a:spcAft>
                <a:spcPts val="0"/>
              </a:spcAft>
              <a:buSzPts val="1400"/>
              <a:buChar char="•"/>
              <a:defRPr sz="14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
        <p:nvSpPr>
          <p:cNvPr id="84" name="Google Shape;84;p13"/>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5" name="Shape 85"/>
        <p:cNvGrpSpPr/>
        <p:nvPr/>
      </p:nvGrpSpPr>
      <p:grpSpPr>
        <a:xfrm>
          <a:off x="0" y="0"/>
          <a:ext cx="0" cy="0"/>
          <a:chOff x="0" y="0"/>
          <a:chExt cx="0" cy="0"/>
        </a:xfrm>
      </p:grpSpPr>
      <p:sp>
        <p:nvSpPr>
          <p:cNvPr id="86" name="Google Shape;86;p14"/>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7" name="Google Shape;87;p14"/>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88" name="Google Shape;88;p14"/>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Google Shape;19;p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 name="Google Shape;20;p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515350" y="4800357"/>
            <a:ext cx="628500" cy="409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 name="Google Shape;25;p4"/>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6" name="Google Shape;26;p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6920800" y="4877925"/>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 name="Google Shape;31;p5"/>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 name="Google Shape;32;p5"/>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 name="Google Shape;33;p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6920800" y="4877925"/>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Google Shape;38;p6"/>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9" name="Google Shape;39;p6"/>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Google Shape;40;p6"/>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1" name="Google Shape;41;p6"/>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Google Shape;42;p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6920800" y="4877925"/>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 name="Google Shape;47;p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6920800" y="4877925"/>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920800" y="4877925"/>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 name="Google Shape;56;p9"/>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7" name="Google Shape;57;p9"/>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8" name="Google Shape;58;p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920800" y="4877925"/>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0"/>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64" name="Google Shape;64;p10"/>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5" name="Google Shape;65;p1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920800" y="4877925"/>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theme" Target="../theme/theme1.xml"/><Relationship Id="rId16" Type="http://schemas.openxmlformats.org/officeDocument/2006/relationships/slideLayout" Target="../slideLayouts/slideLayout13.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4869525"/>
            <a:ext cx="9147300" cy="2739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 name="Google Shape;8;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 name="Google Shape;9;p1"/>
          <p:cNvSpPr txBox="1"/>
          <p:nvPr>
            <p:ph idx="12" type="sldNum"/>
          </p:nvPr>
        </p:nvSpPr>
        <p:spPr>
          <a:xfrm>
            <a:off x="6920800" y="4877925"/>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rgbClr val="FFFFFF"/>
                </a:solidFill>
                <a:latin typeface="Arial"/>
                <a:ea typeface="Arial"/>
                <a:cs typeface="Arial"/>
                <a:sym typeface="Arial"/>
              </a:defRPr>
            </a:lvl1pPr>
            <a:lvl2pPr indent="0" lvl="1" marL="0" marR="0" rtl="0" algn="r">
              <a:spcBef>
                <a:spcPts val="0"/>
              </a:spcBef>
              <a:buNone/>
              <a:defRPr b="0" i="0" sz="1200" u="none" cap="none" strike="noStrike">
                <a:solidFill>
                  <a:srgbClr val="FFFFFF"/>
                </a:solidFill>
                <a:latin typeface="Arial"/>
                <a:ea typeface="Arial"/>
                <a:cs typeface="Arial"/>
                <a:sym typeface="Arial"/>
              </a:defRPr>
            </a:lvl2pPr>
            <a:lvl3pPr indent="0" lvl="2" marL="0" marR="0" rtl="0" algn="r">
              <a:spcBef>
                <a:spcPts val="0"/>
              </a:spcBef>
              <a:buNone/>
              <a:defRPr b="0" i="0" sz="1200" u="none" cap="none" strike="noStrike">
                <a:solidFill>
                  <a:srgbClr val="FFFFFF"/>
                </a:solidFill>
                <a:latin typeface="Arial"/>
                <a:ea typeface="Arial"/>
                <a:cs typeface="Arial"/>
                <a:sym typeface="Arial"/>
              </a:defRPr>
            </a:lvl3pPr>
            <a:lvl4pPr indent="0" lvl="3" marL="0" marR="0" rtl="0" algn="r">
              <a:spcBef>
                <a:spcPts val="0"/>
              </a:spcBef>
              <a:buNone/>
              <a:defRPr b="0" i="0" sz="1200" u="none" cap="none" strike="noStrike">
                <a:solidFill>
                  <a:srgbClr val="FFFFFF"/>
                </a:solidFill>
                <a:latin typeface="Arial"/>
                <a:ea typeface="Arial"/>
                <a:cs typeface="Arial"/>
                <a:sym typeface="Arial"/>
              </a:defRPr>
            </a:lvl4pPr>
            <a:lvl5pPr indent="0" lvl="4" marL="0" marR="0" rtl="0" algn="r">
              <a:spcBef>
                <a:spcPts val="0"/>
              </a:spcBef>
              <a:buNone/>
              <a:defRPr b="0" i="0" sz="1200" u="none" cap="none" strike="noStrike">
                <a:solidFill>
                  <a:srgbClr val="FFFFFF"/>
                </a:solidFill>
                <a:latin typeface="Arial"/>
                <a:ea typeface="Arial"/>
                <a:cs typeface="Arial"/>
                <a:sym typeface="Arial"/>
              </a:defRPr>
            </a:lvl5pPr>
            <a:lvl6pPr indent="0" lvl="5" marL="0" marR="0" rtl="0" algn="r">
              <a:spcBef>
                <a:spcPts val="0"/>
              </a:spcBef>
              <a:buNone/>
              <a:defRPr b="0" i="0" sz="1200" u="none" cap="none" strike="noStrike">
                <a:solidFill>
                  <a:srgbClr val="FFFFFF"/>
                </a:solidFill>
                <a:latin typeface="Arial"/>
                <a:ea typeface="Arial"/>
                <a:cs typeface="Arial"/>
                <a:sym typeface="Arial"/>
              </a:defRPr>
            </a:lvl6pPr>
            <a:lvl7pPr indent="0" lvl="6" marL="0" marR="0" rtl="0" algn="r">
              <a:spcBef>
                <a:spcPts val="0"/>
              </a:spcBef>
              <a:buNone/>
              <a:defRPr b="0" i="0" sz="1200" u="none" cap="none" strike="noStrike">
                <a:solidFill>
                  <a:srgbClr val="FFFFFF"/>
                </a:solidFill>
                <a:latin typeface="Arial"/>
                <a:ea typeface="Arial"/>
                <a:cs typeface="Arial"/>
                <a:sym typeface="Arial"/>
              </a:defRPr>
            </a:lvl7pPr>
            <a:lvl8pPr indent="0" lvl="7" marL="0" marR="0" rtl="0" algn="r">
              <a:spcBef>
                <a:spcPts val="0"/>
              </a:spcBef>
              <a:buNone/>
              <a:defRPr b="0" i="0" sz="1200" u="none" cap="none" strike="noStrike">
                <a:solidFill>
                  <a:srgbClr val="FFFFFF"/>
                </a:solidFill>
                <a:latin typeface="Arial"/>
                <a:ea typeface="Arial"/>
                <a:cs typeface="Arial"/>
                <a:sym typeface="Arial"/>
              </a:defRPr>
            </a:lvl8pPr>
            <a:lvl9pPr indent="0" lvl="8" marL="0" marR="0" rtl="0" algn="r">
              <a:spcBef>
                <a:spcPts val="0"/>
              </a:spcBef>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 name="Google Shape;10;p1"/>
          <p:cNvPicPr preferRelativeResize="0"/>
          <p:nvPr/>
        </p:nvPicPr>
        <p:blipFill rotWithShape="1">
          <a:blip r:embed="rId1">
            <a:alphaModFix/>
          </a:blip>
          <a:srcRect b="21345" l="0" r="0" t="19261"/>
          <a:stretch/>
        </p:blipFill>
        <p:spPr>
          <a:xfrm>
            <a:off x="7256372" y="4868275"/>
            <a:ext cx="461084" cy="273850"/>
          </a:xfrm>
          <a:prstGeom prst="rect">
            <a:avLst/>
          </a:prstGeom>
          <a:noFill/>
          <a:ln>
            <a:noFill/>
          </a:ln>
        </p:spPr>
      </p:pic>
      <p:pic>
        <p:nvPicPr>
          <p:cNvPr id="11" name="Google Shape;11;p1"/>
          <p:cNvPicPr preferRelativeResize="0"/>
          <p:nvPr/>
        </p:nvPicPr>
        <p:blipFill rotWithShape="1">
          <a:blip r:embed="rId2">
            <a:alphaModFix/>
          </a:blip>
          <a:srcRect b="30086" l="8900" r="8768" t="11686"/>
          <a:stretch/>
        </p:blipFill>
        <p:spPr>
          <a:xfrm>
            <a:off x="7717461" y="4877950"/>
            <a:ext cx="387229" cy="273850"/>
          </a:xfrm>
          <a:prstGeom prst="rect">
            <a:avLst/>
          </a:prstGeom>
          <a:noFill/>
          <a:ln>
            <a:noFill/>
          </a:ln>
        </p:spPr>
      </p:pic>
      <p:pic>
        <p:nvPicPr>
          <p:cNvPr id="12" name="Google Shape;12;p1"/>
          <p:cNvPicPr preferRelativeResize="0"/>
          <p:nvPr/>
        </p:nvPicPr>
        <p:blipFill rotWithShape="1">
          <a:blip r:embed="rId3">
            <a:alphaModFix/>
          </a:blip>
          <a:srcRect b="0" l="0" r="70407" t="0"/>
          <a:stretch/>
        </p:blipFill>
        <p:spPr>
          <a:xfrm>
            <a:off x="6972250" y="4868275"/>
            <a:ext cx="284130" cy="273850"/>
          </a:xfrm>
          <a:prstGeom prst="rect">
            <a:avLst/>
          </a:prstGeom>
          <a:noFill/>
          <a:ln>
            <a:noFill/>
          </a:ln>
        </p:spPr>
      </p:pic>
      <p:sp>
        <p:nvSpPr>
          <p:cNvPr id="13" name="Google Shape;13;p1"/>
          <p:cNvSpPr txBox="1"/>
          <p:nvPr/>
        </p:nvSpPr>
        <p:spPr>
          <a:xfrm>
            <a:off x="76200" y="4800457"/>
            <a:ext cx="6668100" cy="4095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a:solidFill>
                  <a:srgbClr val="FFFFFF"/>
                </a:solidFill>
                <a:latin typeface="Calibri"/>
                <a:ea typeface="Calibri"/>
                <a:cs typeface="Calibri"/>
                <a:sym typeface="Calibri"/>
              </a:rPr>
              <a:t>S&amp;P 2020              </a:t>
            </a:r>
            <a:r>
              <a:rPr lang="en">
                <a:solidFill>
                  <a:srgbClr val="FFFFFF"/>
                </a:solidFill>
                <a:latin typeface="Calibri"/>
                <a:ea typeface="Calibri"/>
                <a:cs typeface="Calibri"/>
                <a:sym typeface="Calibri"/>
              </a:rPr>
              <a:t>SoK: A Minimalist Approach to Formalizing Analog Sensor Security</a:t>
            </a:r>
            <a:endParaRPr>
              <a:solidFill>
                <a:srgbClr val="FFFFFF"/>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12.png"/><Relationship Id="rId22" Type="http://schemas.openxmlformats.org/officeDocument/2006/relationships/image" Target="../media/image25.png"/><Relationship Id="rId21" Type="http://schemas.openxmlformats.org/officeDocument/2006/relationships/image" Target="../media/image31.png"/><Relationship Id="rId24" Type="http://schemas.openxmlformats.org/officeDocument/2006/relationships/image" Target="../media/image40.png"/><Relationship Id="rId23"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6.png"/><Relationship Id="rId26" Type="http://schemas.openxmlformats.org/officeDocument/2006/relationships/image" Target="../media/image28.png"/><Relationship Id="rId25" Type="http://schemas.openxmlformats.org/officeDocument/2006/relationships/image" Target="../media/image39.png"/><Relationship Id="rId28" Type="http://schemas.openxmlformats.org/officeDocument/2006/relationships/image" Target="../media/image19.jpg"/><Relationship Id="rId27" Type="http://schemas.openxmlformats.org/officeDocument/2006/relationships/image" Target="../media/image21.png"/><Relationship Id="rId5" Type="http://schemas.openxmlformats.org/officeDocument/2006/relationships/image" Target="../media/image7.png"/><Relationship Id="rId6" Type="http://schemas.openxmlformats.org/officeDocument/2006/relationships/image" Target="../media/image4.png"/><Relationship Id="rId29" Type="http://schemas.openxmlformats.org/officeDocument/2006/relationships/image" Target="../media/image38.jpg"/><Relationship Id="rId7" Type="http://schemas.openxmlformats.org/officeDocument/2006/relationships/image" Target="../media/image8.png"/><Relationship Id="rId8" Type="http://schemas.openxmlformats.org/officeDocument/2006/relationships/image" Target="../media/image17.png"/><Relationship Id="rId11" Type="http://schemas.openxmlformats.org/officeDocument/2006/relationships/image" Target="../media/image33.png"/><Relationship Id="rId10" Type="http://schemas.openxmlformats.org/officeDocument/2006/relationships/image" Target="../media/image10.png"/><Relationship Id="rId13" Type="http://schemas.openxmlformats.org/officeDocument/2006/relationships/image" Target="../media/image15.png"/><Relationship Id="rId12" Type="http://schemas.openxmlformats.org/officeDocument/2006/relationships/image" Target="../media/image13.png"/><Relationship Id="rId15" Type="http://schemas.openxmlformats.org/officeDocument/2006/relationships/image" Target="../media/image20.png"/><Relationship Id="rId14" Type="http://schemas.openxmlformats.org/officeDocument/2006/relationships/image" Target="../media/image14.png"/><Relationship Id="rId17" Type="http://schemas.openxmlformats.org/officeDocument/2006/relationships/image" Target="../media/image11.png"/><Relationship Id="rId16" Type="http://schemas.openxmlformats.org/officeDocument/2006/relationships/image" Target="../media/image3.png"/><Relationship Id="rId19" Type="http://schemas.openxmlformats.org/officeDocument/2006/relationships/image" Target="../media/image5.png"/><Relationship Id="rId18" Type="http://schemas.openxmlformats.org/officeDocument/2006/relationships/image" Target="../media/image9.png"/></Relationships>
</file>

<file path=ppt/slides/_rels/slide10.xml.rels><?xml version="1.0" encoding="UTF-8" standalone="yes"?><Relationships xmlns="http://schemas.openxmlformats.org/package/2006/relationships"><Relationship Id="rId20"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2.png"/><Relationship Id="rId4" Type="http://schemas.openxmlformats.org/officeDocument/2006/relationships/image" Target="../media/image81.png"/><Relationship Id="rId9"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79.png"/><Relationship Id="rId7" Type="http://schemas.openxmlformats.org/officeDocument/2006/relationships/image" Target="../media/image78.png"/><Relationship Id="rId8" Type="http://schemas.openxmlformats.org/officeDocument/2006/relationships/image" Target="../media/image74.png"/><Relationship Id="rId11" Type="http://schemas.openxmlformats.org/officeDocument/2006/relationships/image" Target="../media/image93.png"/><Relationship Id="rId10" Type="http://schemas.openxmlformats.org/officeDocument/2006/relationships/image" Target="../media/image92.png"/><Relationship Id="rId13" Type="http://schemas.openxmlformats.org/officeDocument/2006/relationships/image" Target="../media/image86.png"/><Relationship Id="rId12" Type="http://schemas.openxmlformats.org/officeDocument/2006/relationships/image" Target="../media/image87.png"/><Relationship Id="rId15" Type="http://schemas.openxmlformats.org/officeDocument/2006/relationships/image" Target="../media/image85.png"/><Relationship Id="rId14" Type="http://schemas.openxmlformats.org/officeDocument/2006/relationships/image" Target="../media/image82.png"/><Relationship Id="rId17" Type="http://schemas.openxmlformats.org/officeDocument/2006/relationships/image" Target="../media/image51.png"/><Relationship Id="rId16" Type="http://schemas.openxmlformats.org/officeDocument/2006/relationships/image" Target="../media/image63.jpg"/><Relationship Id="rId19" Type="http://schemas.openxmlformats.org/officeDocument/2006/relationships/image" Target="../media/image98.png"/><Relationship Id="rId18" Type="http://schemas.openxmlformats.org/officeDocument/2006/relationships/image" Target="../media/image88.png"/></Relationships>
</file>

<file path=ppt/slides/_rels/slide11.xml.rels><?xml version="1.0" encoding="UTF-8" standalone="yes"?><Relationships xmlns="http://schemas.openxmlformats.org/package/2006/relationships"><Relationship Id="rId20" Type="http://schemas.openxmlformats.org/officeDocument/2006/relationships/image" Target="../media/image102.png"/><Relationship Id="rId22" Type="http://schemas.openxmlformats.org/officeDocument/2006/relationships/image" Target="../media/image64.png"/><Relationship Id="rId21" Type="http://schemas.openxmlformats.org/officeDocument/2006/relationships/image" Target="../media/image69.png"/><Relationship Id="rId24" Type="http://schemas.openxmlformats.org/officeDocument/2006/relationships/image" Target="../media/image58.png"/><Relationship Id="rId23"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9.png"/><Relationship Id="rId4" Type="http://schemas.openxmlformats.org/officeDocument/2006/relationships/image" Target="../media/image90.png"/><Relationship Id="rId9" Type="http://schemas.openxmlformats.org/officeDocument/2006/relationships/image" Target="../media/image97.png"/><Relationship Id="rId26" Type="http://schemas.openxmlformats.org/officeDocument/2006/relationships/image" Target="../media/image68.png"/><Relationship Id="rId25" Type="http://schemas.openxmlformats.org/officeDocument/2006/relationships/image" Target="../media/image66.png"/><Relationship Id="rId28" Type="http://schemas.openxmlformats.org/officeDocument/2006/relationships/image" Target="../media/image67.png"/><Relationship Id="rId27" Type="http://schemas.openxmlformats.org/officeDocument/2006/relationships/image" Target="../media/image70.png"/><Relationship Id="rId5" Type="http://schemas.openxmlformats.org/officeDocument/2006/relationships/image" Target="../media/image96.png"/><Relationship Id="rId6" Type="http://schemas.openxmlformats.org/officeDocument/2006/relationships/image" Target="../media/image95.png"/><Relationship Id="rId29" Type="http://schemas.openxmlformats.org/officeDocument/2006/relationships/image" Target="../media/image77.png"/><Relationship Id="rId7" Type="http://schemas.openxmlformats.org/officeDocument/2006/relationships/image" Target="../media/image91.png"/><Relationship Id="rId8" Type="http://schemas.openxmlformats.org/officeDocument/2006/relationships/image" Target="../media/image94.png"/><Relationship Id="rId31" Type="http://schemas.openxmlformats.org/officeDocument/2006/relationships/image" Target="../media/image75.png"/><Relationship Id="rId30" Type="http://schemas.openxmlformats.org/officeDocument/2006/relationships/image" Target="../media/image76.png"/><Relationship Id="rId11" Type="http://schemas.openxmlformats.org/officeDocument/2006/relationships/image" Target="../media/image106.png"/><Relationship Id="rId33" Type="http://schemas.openxmlformats.org/officeDocument/2006/relationships/image" Target="../media/image73.png"/><Relationship Id="rId10" Type="http://schemas.openxmlformats.org/officeDocument/2006/relationships/image" Target="../media/image104.png"/><Relationship Id="rId32" Type="http://schemas.openxmlformats.org/officeDocument/2006/relationships/image" Target="../media/image80.png"/><Relationship Id="rId13" Type="http://schemas.openxmlformats.org/officeDocument/2006/relationships/image" Target="../media/image101.png"/><Relationship Id="rId35" Type="http://schemas.openxmlformats.org/officeDocument/2006/relationships/image" Target="../media/image103.png"/><Relationship Id="rId12" Type="http://schemas.openxmlformats.org/officeDocument/2006/relationships/image" Target="../media/image100.png"/><Relationship Id="rId34" Type="http://schemas.openxmlformats.org/officeDocument/2006/relationships/image" Target="../media/image71.png"/><Relationship Id="rId15" Type="http://schemas.openxmlformats.org/officeDocument/2006/relationships/image" Target="../media/image112.png"/><Relationship Id="rId37" Type="http://schemas.openxmlformats.org/officeDocument/2006/relationships/image" Target="../media/image111.png"/><Relationship Id="rId14" Type="http://schemas.openxmlformats.org/officeDocument/2006/relationships/image" Target="../media/image107.png"/><Relationship Id="rId36" Type="http://schemas.openxmlformats.org/officeDocument/2006/relationships/image" Target="../media/image108.png"/><Relationship Id="rId17" Type="http://schemas.openxmlformats.org/officeDocument/2006/relationships/image" Target="../media/image110.png"/><Relationship Id="rId39" Type="http://schemas.openxmlformats.org/officeDocument/2006/relationships/image" Target="../media/image126.png"/><Relationship Id="rId16" Type="http://schemas.openxmlformats.org/officeDocument/2006/relationships/image" Target="../media/image113.png"/><Relationship Id="rId38" Type="http://schemas.openxmlformats.org/officeDocument/2006/relationships/image" Target="../media/image109.png"/><Relationship Id="rId19" Type="http://schemas.openxmlformats.org/officeDocument/2006/relationships/image" Target="../media/image114.png"/><Relationship Id="rId18" Type="http://schemas.openxmlformats.org/officeDocument/2006/relationships/image" Target="../media/image105.png"/></Relationships>
</file>

<file path=ppt/slides/_rels/slide12.xml.rels><?xml version="1.0" encoding="UTF-8" standalone="yes"?><Relationships xmlns="http://schemas.openxmlformats.org/package/2006/relationships"><Relationship Id="rId20" Type="http://schemas.openxmlformats.org/officeDocument/2006/relationships/image" Target="../media/image92.png"/><Relationship Id="rId22" Type="http://schemas.openxmlformats.org/officeDocument/2006/relationships/image" Target="../media/image87.png"/><Relationship Id="rId21" Type="http://schemas.openxmlformats.org/officeDocument/2006/relationships/image" Target="../media/image93.png"/><Relationship Id="rId24" Type="http://schemas.openxmlformats.org/officeDocument/2006/relationships/image" Target="../media/image82.png"/><Relationship Id="rId23"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3.jpg"/><Relationship Id="rId4" Type="http://schemas.openxmlformats.org/officeDocument/2006/relationships/image" Target="../media/image51.png"/><Relationship Id="rId9" Type="http://schemas.openxmlformats.org/officeDocument/2006/relationships/image" Target="../media/image103.png"/><Relationship Id="rId25" Type="http://schemas.openxmlformats.org/officeDocument/2006/relationships/image" Target="../media/image85.png"/><Relationship Id="rId5" Type="http://schemas.openxmlformats.org/officeDocument/2006/relationships/image" Target="../media/image78.png"/><Relationship Id="rId6" Type="http://schemas.openxmlformats.org/officeDocument/2006/relationships/image" Target="../media/image74.png"/><Relationship Id="rId7" Type="http://schemas.openxmlformats.org/officeDocument/2006/relationships/image" Target="../media/image5.png"/><Relationship Id="rId8" Type="http://schemas.openxmlformats.org/officeDocument/2006/relationships/image" Target="../media/image89.png"/><Relationship Id="rId11" Type="http://schemas.openxmlformats.org/officeDocument/2006/relationships/image" Target="../media/image95.png"/><Relationship Id="rId10" Type="http://schemas.openxmlformats.org/officeDocument/2006/relationships/image" Target="../media/image108.png"/><Relationship Id="rId13" Type="http://schemas.openxmlformats.org/officeDocument/2006/relationships/image" Target="../media/image111.png"/><Relationship Id="rId12" Type="http://schemas.openxmlformats.org/officeDocument/2006/relationships/image" Target="../media/image100.png"/><Relationship Id="rId15" Type="http://schemas.openxmlformats.org/officeDocument/2006/relationships/image" Target="../media/image72.png"/><Relationship Id="rId14" Type="http://schemas.openxmlformats.org/officeDocument/2006/relationships/image" Target="../media/image102.png"/><Relationship Id="rId17" Type="http://schemas.openxmlformats.org/officeDocument/2006/relationships/image" Target="../media/image84.png"/><Relationship Id="rId16" Type="http://schemas.openxmlformats.org/officeDocument/2006/relationships/image" Target="../media/image81.png"/><Relationship Id="rId19" Type="http://schemas.openxmlformats.org/officeDocument/2006/relationships/image" Target="../media/image83.png"/><Relationship Id="rId18" Type="http://schemas.openxmlformats.org/officeDocument/2006/relationships/image" Target="../media/image79.png"/></Relationships>
</file>

<file path=ppt/slides/_rels/slide13.xml.rels><?xml version="1.0" encoding="UTF-8" standalone="yes"?><Relationships xmlns="http://schemas.openxmlformats.org/package/2006/relationships"><Relationship Id="rId20" Type="http://schemas.openxmlformats.org/officeDocument/2006/relationships/image" Target="../media/image51.png"/><Relationship Id="rId22" Type="http://schemas.openxmlformats.org/officeDocument/2006/relationships/image" Target="../media/image120.png"/><Relationship Id="rId21"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118.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49.png"/><Relationship Id="rId8" Type="http://schemas.openxmlformats.org/officeDocument/2006/relationships/image" Target="../media/image12.png"/><Relationship Id="rId11" Type="http://schemas.openxmlformats.org/officeDocument/2006/relationships/image" Target="../media/image33.png"/><Relationship Id="rId10" Type="http://schemas.openxmlformats.org/officeDocument/2006/relationships/image" Target="../media/image10.png"/><Relationship Id="rId13" Type="http://schemas.openxmlformats.org/officeDocument/2006/relationships/image" Target="../media/image15.png"/><Relationship Id="rId12" Type="http://schemas.openxmlformats.org/officeDocument/2006/relationships/image" Target="../media/image13.png"/><Relationship Id="rId15" Type="http://schemas.openxmlformats.org/officeDocument/2006/relationships/image" Target="../media/image5.png"/><Relationship Id="rId14" Type="http://schemas.openxmlformats.org/officeDocument/2006/relationships/image" Target="../media/image14.png"/><Relationship Id="rId17" Type="http://schemas.openxmlformats.org/officeDocument/2006/relationships/image" Target="../media/image31.png"/><Relationship Id="rId16" Type="http://schemas.openxmlformats.org/officeDocument/2006/relationships/image" Target="../media/image57.jpg"/><Relationship Id="rId19" Type="http://schemas.openxmlformats.org/officeDocument/2006/relationships/image" Target="../media/image22.png"/><Relationship Id="rId18"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51.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49.png"/><Relationship Id="rId8" Type="http://schemas.openxmlformats.org/officeDocument/2006/relationships/image" Target="../media/image12.png"/><Relationship Id="rId11" Type="http://schemas.openxmlformats.org/officeDocument/2006/relationships/image" Target="../media/image120.png"/><Relationship Id="rId10" Type="http://schemas.openxmlformats.org/officeDocument/2006/relationships/image" Target="../media/image60.png"/><Relationship Id="rId12" Type="http://schemas.openxmlformats.org/officeDocument/2006/relationships/image" Target="../media/image1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21.png"/><Relationship Id="rId9" Type="http://schemas.openxmlformats.org/officeDocument/2006/relationships/image" Target="../media/image117.png"/><Relationship Id="rId5" Type="http://schemas.openxmlformats.org/officeDocument/2006/relationships/image" Target="../media/image124.png"/><Relationship Id="rId6" Type="http://schemas.openxmlformats.org/officeDocument/2006/relationships/image" Target="../media/image115.png"/><Relationship Id="rId7" Type="http://schemas.openxmlformats.org/officeDocument/2006/relationships/image" Target="../media/image14.png"/><Relationship Id="rId8" Type="http://schemas.openxmlformats.org/officeDocument/2006/relationships/image" Target="../media/image13.png"/><Relationship Id="rId11" Type="http://schemas.openxmlformats.org/officeDocument/2006/relationships/image" Target="../media/image125.png"/><Relationship Id="rId10" Type="http://schemas.openxmlformats.org/officeDocument/2006/relationships/image" Target="../media/image133.png"/><Relationship Id="rId13" Type="http://schemas.openxmlformats.org/officeDocument/2006/relationships/image" Target="../media/image123.png"/><Relationship Id="rId12" Type="http://schemas.openxmlformats.org/officeDocument/2006/relationships/image" Target="../media/image1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3.jpg"/><Relationship Id="rId4" Type="http://schemas.openxmlformats.org/officeDocument/2006/relationships/image" Target="../media/image51.png"/><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2.png"/></Relationships>
</file>

<file path=ppt/slides/_rels/slide18.xml.rels><?xml version="1.0" encoding="UTF-8" standalone="yes"?><Relationships xmlns="http://schemas.openxmlformats.org/package/2006/relationships"><Relationship Id="rId20"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63.jpg"/><Relationship Id="rId9" Type="http://schemas.openxmlformats.org/officeDocument/2006/relationships/image" Target="../media/image10.png"/><Relationship Id="rId5" Type="http://schemas.openxmlformats.org/officeDocument/2006/relationships/image" Target="../media/image51.png"/><Relationship Id="rId6" Type="http://schemas.openxmlformats.org/officeDocument/2006/relationships/image" Target="../media/image5.png"/><Relationship Id="rId7" Type="http://schemas.openxmlformats.org/officeDocument/2006/relationships/image" Target="../media/image13.png"/><Relationship Id="rId8" Type="http://schemas.openxmlformats.org/officeDocument/2006/relationships/image" Target="../media/image117.png"/><Relationship Id="rId11" Type="http://schemas.openxmlformats.org/officeDocument/2006/relationships/image" Target="../media/image116.png"/><Relationship Id="rId10" Type="http://schemas.openxmlformats.org/officeDocument/2006/relationships/image" Target="../media/image127.png"/><Relationship Id="rId13" Type="http://schemas.openxmlformats.org/officeDocument/2006/relationships/image" Target="../media/image131.png"/><Relationship Id="rId12" Type="http://schemas.openxmlformats.org/officeDocument/2006/relationships/image" Target="../media/image128.png"/><Relationship Id="rId15" Type="http://schemas.openxmlformats.org/officeDocument/2006/relationships/image" Target="../media/image129.png"/><Relationship Id="rId14" Type="http://schemas.openxmlformats.org/officeDocument/2006/relationships/image" Target="../media/image122.png"/><Relationship Id="rId17" Type="http://schemas.openxmlformats.org/officeDocument/2006/relationships/image" Target="../media/image130.jpg"/><Relationship Id="rId16" Type="http://schemas.openxmlformats.org/officeDocument/2006/relationships/image" Target="../media/image134.jpg"/><Relationship Id="rId19" Type="http://schemas.openxmlformats.org/officeDocument/2006/relationships/image" Target="../media/image139.gif"/><Relationship Id="rId18" Type="http://schemas.openxmlformats.org/officeDocument/2006/relationships/image" Target="../media/image1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17.png"/><Relationship Id="rId5" Type="http://schemas.openxmlformats.org/officeDocument/2006/relationships/image" Target="../media/image10.png"/><Relationship Id="rId6" Type="http://schemas.openxmlformats.org/officeDocument/2006/relationships/image" Target="../media/image127.png"/><Relationship Id="rId7" Type="http://schemas.openxmlformats.org/officeDocument/2006/relationships/image" Target="../media/image139.gif"/><Relationship Id="rId8" Type="http://schemas.openxmlformats.org/officeDocument/2006/relationships/image" Target="../media/image1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9.png"/><Relationship Id="rId4" Type="http://schemas.openxmlformats.org/officeDocument/2006/relationships/image" Target="../media/image24.png"/><Relationship Id="rId9" Type="http://schemas.openxmlformats.org/officeDocument/2006/relationships/image" Target="../media/image34.png"/><Relationship Id="rId5" Type="http://schemas.openxmlformats.org/officeDocument/2006/relationships/image" Target="../media/image27.png"/><Relationship Id="rId6" Type="http://schemas.openxmlformats.org/officeDocument/2006/relationships/image" Target="../media/image26.png"/><Relationship Id="rId7" Type="http://schemas.openxmlformats.org/officeDocument/2006/relationships/image" Target="../media/image23.png"/><Relationship Id="rId8" Type="http://schemas.openxmlformats.org/officeDocument/2006/relationships/image" Target="../media/image35.png"/><Relationship Id="rId11" Type="http://schemas.openxmlformats.org/officeDocument/2006/relationships/image" Target="../media/image140.png"/><Relationship Id="rId10"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4.jpg"/><Relationship Id="rId4" Type="http://schemas.openxmlformats.org/officeDocument/2006/relationships/image" Target="../media/image130.jpg"/><Relationship Id="rId9" Type="http://schemas.openxmlformats.org/officeDocument/2006/relationships/image" Target="../media/image135.png"/><Relationship Id="rId5" Type="http://schemas.openxmlformats.org/officeDocument/2006/relationships/image" Target="../media/image131.png"/><Relationship Id="rId6" Type="http://schemas.openxmlformats.org/officeDocument/2006/relationships/image" Target="../media/image122.png"/><Relationship Id="rId7" Type="http://schemas.openxmlformats.org/officeDocument/2006/relationships/image" Target="../media/image129.png"/><Relationship Id="rId8" Type="http://schemas.openxmlformats.org/officeDocument/2006/relationships/image" Target="../media/image1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3.jpg"/><Relationship Id="rId4" Type="http://schemas.openxmlformats.org/officeDocument/2006/relationships/image" Target="../media/image51.png"/><Relationship Id="rId5" Type="http://schemas.openxmlformats.org/officeDocument/2006/relationships/image" Target="../media/image5.png"/><Relationship Id="rId6"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3.jp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1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51.png"/><Relationship Id="rId5" Type="http://schemas.openxmlformats.org/officeDocument/2006/relationships/image" Target="../media/image1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3.jpg"/><Relationship Id="rId4" Type="http://schemas.openxmlformats.org/officeDocument/2006/relationships/image" Target="../media/image51.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0" Type="http://schemas.openxmlformats.org/officeDocument/2006/relationships/hyperlink" Target="https://www.cyans.cn/" TargetMode="External"/><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8.png"/><Relationship Id="rId8" Type="http://schemas.openxmlformats.org/officeDocument/2006/relationships/image" Target="../media/image17.png"/><Relationship Id="rId11" Type="http://schemas.openxmlformats.org/officeDocument/2006/relationships/image" Target="../media/image38.jpg"/><Relationship Id="rId10" Type="http://schemas.openxmlformats.org/officeDocument/2006/relationships/image" Target="../media/image19.jpg"/><Relationship Id="rId13" Type="http://schemas.openxmlformats.org/officeDocument/2006/relationships/hyperlink" Target="mailto:h.c.shin@kaist.ac.kr" TargetMode="External"/><Relationship Id="rId12" Type="http://schemas.openxmlformats.org/officeDocument/2006/relationships/hyperlink" Target="mailto:yanchen@zju.edu.cn" TargetMode="External"/><Relationship Id="rId15" Type="http://schemas.openxmlformats.org/officeDocument/2006/relationships/hyperlink" Target="http://www.usslab.org/" TargetMode="External"/><Relationship Id="rId14" Type="http://schemas.openxmlformats.org/officeDocument/2006/relationships/hyperlink" Target="mailto:mcbolto@umich.edu" TargetMode="External"/><Relationship Id="rId17" Type="http://schemas.openxmlformats.org/officeDocument/2006/relationships/hyperlink" Target="https://spqr.eecs.umich.edu/" TargetMode="External"/><Relationship Id="rId16" Type="http://schemas.openxmlformats.org/officeDocument/2006/relationships/hyperlink" Target="https://www.syssec.kr/" TargetMode="External"/><Relationship Id="rId19" Type="http://schemas.openxmlformats.org/officeDocument/2006/relationships/hyperlink" Target="http://sites.google.com/site/hocheolshincv" TargetMode="External"/><Relationship Id="rId18" Type="http://schemas.openxmlformats.org/officeDocument/2006/relationships/hyperlink" Target="http://www.connorbolton.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32.png"/><Relationship Id="rId9" Type="http://schemas.openxmlformats.org/officeDocument/2006/relationships/image" Target="../media/image28.png"/><Relationship Id="rId5" Type="http://schemas.openxmlformats.org/officeDocument/2006/relationships/image" Target="../media/image47.png"/><Relationship Id="rId6" Type="http://schemas.openxmlformats.org/officeDocument/2006/relationships/image" Target="../media/image40.png"/><Relationship Id="rId7" Type="http://schemas.openxmlformats.org/officeDocument/2006/relationships/image" Target="../media/image39.png"/><Relationship Id="rId8" Type="http://schemas.openxmlformats.org/officeDocument/2006/relationships/image" Target="../media/image36.png"/><Relationship Id="rId11" Type="http://schemas.openxmlformats.org/officeDocument/2006/relationships/image" Target="../media/image48.png"/><Relationship Id="rId10" Type="http://schemas.openxmlformats.org/officeDocument/2006/relationships/image" Target="../media/image42.png"/><Relationship Id="rId13" Type="http://schemas.openxmlformats.org/officeDocument/2006/relationships/image" Target="../media/image41.png"/><Relationship Id="rId12" Type="http://schemas.openxmlformats.org/officeDocument/2006/relationships/image" Target="../media/image37.png"/><Relationship Id="rId15" Type="http://schemas.openxmlformats.org/officeDocument/2006/relationships/image" Target="../media/image45.png"/><Relationship Id="rId14" Type="http://schemas.openxmlformats.org/officeDocument/2006/relationships/image" Target="../media/image43.png"/><Relationship Id="rId17" Type="http://schemas.openxmlformats.org/officeDocument/2006/relationships/image" Target="../media/image44.png"/><Relationship Id="rId16" Type="http://schemas.openxmlformats.org/officeDocument/2006/relationships/image" Target="../media/image50.png"/><Relationship Id="rId18"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0"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51.png"/><Relationship Id="rId9" Type="http://schemas.openxmlformats.org/officeDocument/2006/relationships/image" Target="../media/image9.png"/><Relationship Id="rId5" Type="http://schemas.openxmlformats.org/officeDocument/2006/relationships/image" Target="../media/image22.png"/><Relationship Id="rId6" Type="http://schemas.openxmlformats.org/officeDocument/2006/relationships/image" Target="../media/image20.png"/><Relationship Id="rId7" Type="http://schemas.openxmlformats.org/officeDocument/2006/relationships/image" Target="../media/image3.png"/><Relationship Id="rId8" Type="http://schemas.openxmlformats.org/officeDocument/2006/relationships/image" Target="../media/image11.png"/><Relationship Id="rId11" Type="http://schemas.openxmlformats.org/officeDocument/2006/relationships/image" Target="../media/image12.png"/><Relationship Id="rId10" Type="http://schemas.openxmlformats.org/officeDocument/2006/relationships/image" Target="../media/image49.png"/><Relationship Id="rId13" Type="http://schemas.openxmlformats.org/officeDocument/2006/relationships/image" Target="../media/image55.png"/><Relationship Id="rId12" Type="http://schemas.openxmlformats.org/officeDocument/2006/relationships/image" Target="../media/image46.png"/><Relationship Id="rId15" Type="http://schemas.openxmlformats.org/officeDocument/2006/relationships/image" Target="../media/image53.png"/><Relationship Id="rId14" Type="http://schemas.openxmlformats.org/officeDocument/2006/relationships/image" Target="../media/image56.png"/><Relationship Id="rId17" Type="http://schemas.openxmlformats.org/officeDocument/2006/relationships/image" Target="../media/image52.png"/><Relationship Id="rId16" Type="http://schemas.openxmlformats.org/officeDocument/2006/relationships/image" Target="../media/image54.png"/><Relationship Id="rId19" Type="http://schemas.openxmlformats.org/officeDocument/2006/relationships/image" Target="../media/image62.jpg"/><Relationship Id="rId18" Type="http://schemas.openxmlformats.org/officeDocument/2006/relationships/image" Target="../media/image6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49.png"/><Relationship Id="rId8" Type="http://schemas.openxmlformats.org/officeDocument/2006/relationships/image" Target="../media/image63.jpg"/><Relationship Id="rId11" Type="http://schemas.openxmlformats.org/officeDocument/2006/relationships/image" Target="../media/image51.png"/><Relationship Id="rId10" Type="http://schemas.openxmlformats.org/officeDocument/2006/relationships/image" Target="../media/image62.jpg"/><Relationship Id="rId13" Type="http://schemas.openxmlformats.org/officeDocument/2006/relationships/image" Target="../media/image5.png"/><Relationship Id="rId12" Type="http://schemas.openxmlformats.org/officeDocument/2006/relationships/image" Target="../media/image60.png"/><Relationship Id="rId15" Type="http://schemas.openxmlformats.org/officeDocument/2006/relationships/image" Target="../media/image57.jpg"/><Relationship Id="rId14" Type="http://schemas.openxmlformats.org/officeDocument/2006/relationships/image" Target="../media/image59.jpg"/><Relationship Id="rId16" Type="http://schemas.openxmlformats.org/officeDocument/2006/relationships/image" Target="../media/image6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4.png"/></Relationships>
</file>

<file path=ppt/slides/_rels/slide9.xml.rels><?xml version="1.0" encoding="UTF-8" standalone="yes"?><Relationships xmlns="http://schemas.openxmlformats.org/package/2006/relationships"><Relationship Id="rId20" Type="http://schemas.openxmlformats.org/officeDocument/2006/relationships/image" Target="../media/image9.png"/><Relationship Id="rId22" Type="http://schemas.openxmlformats.org/officeDocument/2006/relationships/image" Target="../media/image63.jpg"/><Relationship Id="rId21" Type="http://schemas.openxmlformats.org/officeDocument/2006/relationships/image" Target="../media/image49.png"/><Relationship Id="rId24" Type="http://schemas.openxmlformats.org/officeDocument/2006/relationships/image" Target="../media/image62.jpg"/><Relationship Id="rId23"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66.png"/><Relationship Id="rId26" Type="http://schemas.openxmlformats.org/officeDocument/2006/relationships/image" Target="../media/image60.png"/><Relationship Id="rId25" Type="http://schemas.openxmlformats.org/officeDocument/2006/relationships/image" Target="../media/image51.png"/><Relationship Id="rId5" Type="http://schemas.openxmlformats.org/officeDocument/2006/relationships/image" Target="../media/image69.png"/><Relationship Id="rId6" Type="http://schemas.openxmlformats.org/officeDocument/2006/relationships/image" Target="../media/image64.png"/><Relationship Id="rId7" Type="http://schemas.openxmlformats.org/officeDocument/2006/relationships/image" Target="../media/image61.png"/><Relationship Id="rId8" Type="http://schemas.openxmlformats.org/officeDocument/2006/relationships/image" Target="../media/image58.png"/><Relationship Id="rId11" Type="http://schemas.openxmlformats.org/officeDocument/2006/relationships/image" Target="../media/image70.png"/><Relationship Id="rId10" Type="http://schemas.openxmlformats.org/officeDocument/2006/relationships/image" Target="../media/image68.png"/><Relationship Id="rId13" Type="http://schemas.openxmlformats.org/officeDocument/2006/relationships/image" Target="../media/image77.png"/><Relationship Id="rId12" Type="http://schemas.openxmlformats.org/officeDocument/2006/relationships/image" Target="../media/image67.png"/><Relationship Id="rId15" Type="http://schemas.openxmlformats.org/officeDocument/2006/relationships/image" Target="../media/image73.png"/><Relationship Id="rId14" Type="http://schemas.openxmlformats.org/officeDocument/2006/relationships/image" Target="../media/image80.png"/><Relationship Id="rId17" Type="http://schemas.openxmlformats.org/officeDocument/2006/relationships/image" Target="../media/image20.png"/><Relationship Id="rId16" Type="http://schemas.openxmlformats.org/officeDocument/2006/relationships/image" Target="../media/image71.png"/><Relationship Id="rId19" Type="http://schemas.openxmlformats.org/officeDocument/2006/relationships/image" Target="../media/image11.png"/><Relationship Id="rId18"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5"/>
          <p:cNvSpPr txBox="1"/>
          <p:nvPr/>
        </p:nvSpPr>
        <p:spPr>
          <a:xfrm>
            <a:off x="131625" y="154525"/>
            <a:ext cx="1749300" cy="97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latin typeface="Calibri"/>
                <a:ea typeface="Calibri"/>
                <a:cs typeface="Calibri"/>
                <a:sym typeface="Calibri"/>
              </a:rPr>
              <a:t>SoK:</a:t>
            </a:r>
            <a:endParaRPr sz="6000">
              <a:latin typeface="Calibri"/>
              <a:ea typeface="Calibri"/>
              <a:cs typeface="Calibri"/>
              <a:sym typeface="Calibri"/>
            </a:endParaRPr>
          </a:p>
        </p:txBody>
      </p:sp>
      <p:sp>
        <p:nvSpPr>
          <p:cNvPr id="94" name="Google Shape;94;p15"/>
          <p:cNvSpPr txBox="1"/>
          <p:nvPr/>
        </p:nvSpPr>
        <p:spPr>
          <a:xfrm>
            <a:off x="1638700" y="147396"/>
            <a:ext cx="74472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latin typeface="Calibri"/>
                <a:ea typeface="Calibri"/>
                <a:cs typeface="Calibri"/>
                <a:sym typeface="Calibri"/>
              </a:rPr>
              <a:t>A Minimalist Approach to Formalizing </a:t>
            </a:r>
            <a:endParaRPr b="1" sz="3200">
              <a:latin typeface="Calibri"/>
              <a:ea typeface="Calibri"/>
              <a:cs typeface="Calibri"/>
              <a:sym typeface="Calibri"/>
            </a:endParaRPr>
          </a:p>
        </p:txBody>
      </p:sp>
      <p:pic>
        <p:nvPicPr>
          <p:cNvPr id="95" name="Google Shape;95;p15"/>
          <p:cNvPicPr preferRelativeResize="0"/>
          <p:nvPr/>
        </p:nvPicPr>
        <p:blipFill rotWithShape="1">
          <a:blip r:embed="rId3">
            <a:alphaModFix/>
          </a:blip>
          <a:srcRect b="12667" l="22627" r="17841" t="8305"/>
          <a:stretch/>
        </p:blipFill>
        <p:spPr>
          <a:xfrm>
            <a:off x="2150740" y="1351725"/>
            <a:ext cx="857000" cy="1137750"/>
          </a:xfrm>
          <a:prstGeom prst="rect">
            <a:avLst/>
          </a:prstGeom>
          <a:noFill/>
          <a:ln>
            <a:noFill/>
          </a:ln>
        </p:spPr>
      </p:pic>
      <p:pic>
        <p:nvPicPr>
          <p:cNvPr id="96" name="Google Shape;96;p15"/>
          <p:cNvPicPr preferRelativeResize="0"/>
          <p:nvPr/>
        </p:nvPicPr>
        <p:blipFill rotWithShape="1">
          <a:blip r:embed="rId4">
            <a:alphaModFix/>
          </a:blip>
          <a:srcRect b="36474" l="39636" r="30774" t="2017"/>
          <a:stretch/>
        </p:blipFill>
        <p:spPr>
          <a:xfrm>
            <a:off x="2147200" y="2547400"/>
            <a:ext cx="857000" cy="1131125"/>
          </a:xfrm>
          <a:prstGeom prst="rect">
            <a:avLst/>
          </a:prstGeom>
          <a:noFill/>
          <a:ln>
            <a:noFill/>
          </a:ln>
        </p:spPr>
      </p:pic>
      <p:pic>
        <p:nvPicPr>
          <p:cNvPr id="97" name="Google Shape;97;p15"/>
          <p:cNvPicPr preferRelativeResize="0"/>
          <p:nvPr/>
        </p:nvPicPr>
        <p:blipFill rotWithShape="1">
          <a:blip r:embed="rId5">
            <a:alphaModFix/>
          </a:blip>
          <a:srcRect b="5622" l="12610" r="13860" t="6116"/>
          <a:stretch/>
        </p:blipFill>
        <p:spPr>
          <a:xfrm>
            <a:off x="1213475" y="2547400"/>
            <a:ext cx="857000" cy="1137750"/>
          </a:xfrm>
          <a:prstGeom prst="rect">
            <a:avLst/>
          </a:prstGeom>
          <a:noFill/>
          <a:ln>
            <a:noFill/>
          </a:ln>
        </p:spPr>
      </p:pic>
      <p:pic>
        <p:nvPicPr>
          <p:cNvPr id="98" name="Google Shape;98;p15"/>
          <p:cNvPicPr preferRelativeResize="0"/>
          <p:nvPr/>
        </p:nvPicPr>
        <p:blipFill rotWithShape="1">
          <a:blip r:embed="rId6">
            <a:alphaModFix/>
          </a:blip>
          <a:srcRect b="0" l="0" r="70407" t="0"/>
          <a:stretch/>
        </p:blipFill>
        <p:spPr>
          <a:xfrm>
            <a:off x="429877" y="3708825"/>
            <a:ext cx="581601" cy="573150"/>
          </a:xfrm>
          <a:prstGeom prst="rect">
            <a:avLst/>
          </a:prstGeom>
          <a:noFill/>
          <a:ln>
            <a:noFill/>
          </a:ln>
        </p:spPr>
      </p:pic>
      <p:pic>
        <p:nvPicPr>
          <p:cNvPr id="99" name="Google Shape;99;p15"/>
          <p:cNvPicPr preferRelativeResize="0"/>
          <p:nvPr/>
        </p:nvPicPr>
        <p:blipFill rotWithShape="1">
          <a:blip r:embed="rId7">
            <a:alphaModFix/>
          </a:blip>
          <a:srcRect b="15782" l="15755" r="16480" t="15084"/>
          <a:stretch/>
        </p:blipFill>
        <p:spPr>
          <a:xfrm>
            <a:off x="2277676" y="3692089"/>
            <a:ext cx="625327" cy="606609"/>
          </a:xfrm>
          <a:prstGeom prst="rect">
            <a:avLst/>
          </a:prstGeom>
          <a:noFill/>
          <a:ln>
            <a:noFill/>
          </a:ln>
        </p:spPr>
      </p:pic>
      <p:pic>
        <p:nvPicPr>
          <p:cNvPr id="100" name="Google Shape;100;p15"/>
          <p:cNvPicPr preferRelativeResize="0"/>
          <p:nvPr/>
        </p:nvPicPr>
        <p:blipFill rotWithShape="1">
          <a:blip r:embed="rId8">
            <a:alphaModFix/>
          </a:blip>
          <a:srcRect b="21925" l="10120" r="9233" t="26362"/>
          <a:stretch/>
        </p:blipFill>
        <p:spPr>
          <a:xfrm>
            <a:off x="1138600" y="3847846"/>
            <a:ext cx="1047924" cy="425974"/>
          </a:xfrm>
          <a:prstGeom prst="rect">
            <a:avLst/>
          </a:prstGeom>
          <a:noFill/>
          <a:ln>
            <a:noFill/>
          </a:ln>
        </p:spPr>
      </p:pic>
      <p:pic>
        <p:nvPicPr>
          <p:cNvPr id="101" name="Google Shape;101;p15"/>
          <p:cNvPicPr preferRelativeResize="0"/>
          <p:nvPr/>
        </p:nvPicPr>
        <p:blipFill rotWithShape="1">
          <a:blip r:embed="rId9">
            <a:alphaModFix/>
          </a:blip>
          <a:srcRect b="20458" l="32026" r="27387" t="0"/>
          <a:stretch/>
        </p:blipFill>
        <p:spPr>
          <a:xfrm>
            <a:off x="1213475" y="1345100"/>
            <a:ext cx="857002" cy="1137749"/>
          </a:xfrm>
          <a:prstGeom prst="rect">
            <a:avLst/>
          </a:prstGeom>
          <a:noFill/>
          <a:ln>
            <a:noFill/>
          </a:ln>
        </p:spPr>
      </p:pic>
      <p:grpSp>
        <p:nvGrpSpPr>
          <p:cNvPr id="102" name="Google Shape;102;p15"/>
          <p:cNvGrpSpPr/>
          <p:nvPr/>
        </p:nvGrpSpPr>
        <p:grpSpPr>
          <a:xfrm>
            <a:off x="6262270" y="2547625"/>
            <a:ext cx="2532641" cy="1268100"/>
            <a:chOff x="6350550" y="2613736"/>
            <a:chExt cx="2441100" cy="1268100"/>
          </a:xfrm>
        </p:grpSpPr>
        <p:sp>
          <p:nvSpPr>
            <p:cNvPr id="103" name="Google Shape;103;p15"/>
            <p:cNvSpPr/>
            <p:nvPr/>
          </p:nvSpPr>
          <p:spPr>
            <a:xfrm>
              <a:off x="6350550" y="2613736"/>
              <a:ext cx="2441100" cy="1268100"/>
            </a:xfrm>
            <a:prstGeom prst="rect">
              <a:avLst/>
            </a:prstGeom>
            <a:solidFill>
              <a:srgbClr val="EFEFEF"/>
            </a:solidFill>
            <a:ln>
              <a:noFill/>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pic>
          <p:nvPicPr>
            <p:cNvPr id="104" name="Google Shape;104;p15"/>
            <p:cNvPicPr preferRelativeResize="0"/>
            <p:nvPr/>
          </p:nvPicPr>
          <p:blipFill>
            <a:blip r:embed="rId10">
              <a:alphaModFix/>
            </a:blip>
            <a:stretch>
              <a:fillRect/>
            </a:stretch>
          </p:blipFill>
          <p:spPr>
            <a:xfrm>
              <a:off x="7752490" y="3143634"/>
              <a:ext cx="974623" cy="690282"/>
            </a:xfrm>
            <a:prstGeom prst="rect">
              <a:avLst/>
            </a:prstGeom>
            <a:noFill/>
            <a:ln>
              <a:noFill/>
            </a:ln>
          </p:spPr>
        </p:pic>
        <p:pic>
          <p:nvPicPr>
            <p:cNvPr id="105" name="Google Shape;105;p15"/>
            <p:cNvPicPr preferRelativeResize="0"/>
            <p:nvPr/>
          </p:nvPicPr>
          <p:blipFill>
            <a:blip r:embed="rId11">
              <a:alphaModFix/>
            </a:blip>
            <a:stretch>
              <a:fillRect/>
            </a:stretch>
          </p:blipFill>
          <p:spPr>
            <a:xfrm>
              <a:off x="7000585" y="3158926"/>
              <a:ext cx="637545" cy="674988"/>
            </a:xfrm>
            <a:prstGeom prst="rect">
              <a:avLst/>
            </a:prstGeom>
            <a:noFill/>
            <a:ln>
              <a:noFill/>
            </a:ln>
          </p:spPr>
        </p:pic>
        <p:pic>
          <p:nvPicPr>
            <p:cNvPr id="106" name="Google Shape;106;p15"/>
            <p:cNvPicPr preferRelativeResize="0"/>
            <p:nvPr/>
          </p:nvPicPr>
          <p:blipFill>
            <a:blip r:embed="rId12">
              <a:alphaModFix/>
            </a:blip>
            <a:stretch>
              <a:fillRect/>
            </a:stretch>
          </p:blipFill>
          <p:spPr>
            <a:xfrm>
              <a:off x="7946868" y="2671106"/>
              <a:ext cx="701349" cy="584641"/>
            </a:xfrm>
            <a:prstGeom prst="rect">
              <a:avLst/>
            </a:prstGeom>
            <a:noFill/>
            <a:ln>
              <a:noFill/>
            </a:ln>
          </p:spPr>
        </p:pic>
        <p:pic>
          <p:nvPicPr>
            <p:cNvPr id="107" name="Google Shape;107;p15"/>
            <p:cNvPicPr preferRelativeResize="0"/>
            <p:nvPr/>
          </p:nvPicPr>
          <p:blipFill>
            <a:blip r:embed="rId13">
              <a:alphaModFix/>
            </a:blip>
            <a:stretch>
              <a:fillRect/>
            </a:stretch>
          </p:blipFill>
          <p:spPr>
            <a:xfrm>
              <a:off x="6572195" y="3102062"/>
              <a:ext cx="249548" cy="745367"/>
            </a:xfrm>
            <a:prstGeom prst="rect">
              <a:avLst/>
            </a:prstGeom>
            <a:noFill/>
            <a:ln>
              <a:noFill/>
            </a:ln>
          </p:spPr>
        </p:pic>
        <p:pic>
          <p:nvPicPr>
            <p:cNvPr id="108" name="Google Shape;108;p15"/>
            <p:cNvPicPr preferRelativeResize="0"/>
            <p:nvPr/>
          </p:nvPicPr>
          <p:blipFill rotWithShape="1">
            <a:blip r:embed="rId14">
              <a:alphaModFix/>
            </a:blip>
            <a:srcRect b="0" l="0" r="38305" t="0"/>
            <a:stretch/>
          </p:blipFill>
          <p:spPr>
            <a:xfrm>
              <a:off x="6417999" y="2658475"/>
              <a:ext cx="1409254" cy="425981"/>
            </a:xfrm>
            <a:prstGeom prst="rect">
              <a:avLst/>
            </a:prstGeom>
            <a:noFill/>
            <a:ln>
              <a:noFill/>
            </a:ln>
          </p:spPr>
        </p:pic>
      </p:grpSp>
      <p:grpSp>
        <p:nvGrpSpPr>
          <p:cNvPr id="109" name="Google Shape;109;p15"/>
          <p:cNvGrpSpPr/>
          <p:nvPr/>
        </p:nvGrpSpPr>
        <p:grpSpPr>
          <a:xfrm>
            <a:off x="3523839" y="2547613"/>
            <a:ext cx="2532600" cy="1268100"/>
            <a:chOff x="3308175" y="2613738"/>
            <a:chExt cx="2532600" cy="1268100"/>
          </a:xfrm>
        </p:grpSpPr>
        <p:sp>
          <p:nvSpPr>
            <p:cNvPr id="110" name="Google Shape;110;p15"/>
            <p:cNvSpPr/>
            <p:nvPr/>
          </p:nvSpPr>
          <p:spPr>
            <a:xfrm>
              <a:off x="3308200" y="2613738"/>
              <a:ext cx="2526300" cy="1268100"/>
            </a:xfrm>
            <a:prstGeom prst="rect">
              <a:avLst/>
            </a:prstGeom>
            <a:solidFill>
              <a:srgbClr val="EFEFEF"/>
            </a:solidFill>
            <a:ln>
              <a:noFill/>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pic>
          <p:nvPicPr>
            <p:cNvPr id="111" name="Google Shape;111;p15"/>
            <p:cNvPicPr preferRelativeResize="0"/>
            <p:nvPr/>
          </p:nvPicPr>
          <p:blipFill rotWithShape="1">
            <a:blip r:embed="rId15">
              <a:alphaModFix/>
            </a:blip>
            <a:srcRect b="0" l="0" r="0" t="0"/>
            <a:stretch/>
          </p:blipFill>
          <p:spPr>
            <a:xfrm flipH="1">
              <a:off x="4815057" y="2758578"/>
              <a:ext cx="249213" cy="226293"/>
            </a:xfrm>
            <a:prstGeom prst="rect">
              <a:avLst/>
            </a:prstGeom>
            <a:noFill/>
            <a:ln>
              <a:noFill/>
            </a:ln>
          </p:spPr>
        </p:pic>
        <p:pic>
          <p:nvPicPr>
            <p:cNvPr id="112" name="Google Shape;112;p15"/>
            <p:cNvPicPr preferRelativeResize="0"/>
            <p:nvPr/>
          </p:nvPicPr>
          <p:blipFill rotWithShape="1">
            <a:blip r:embed="rId16">
              <a:alphaModFix/>
            </a:blip>
            <a:srcRect b="0" l="0" r="0" t="0"/>
            <a:stretch/>
          </p:blipFill>
          <p:spPr>
            <a:xfrm>
              <a:off x="5133663" y="2740240"/>
              <a:ext cx="289620" cy="262963"/>
            </a:xfrm>
            <a:prstGeom prst="rect">
              <a:avLst/>
            </a:prstGeom>
            <a:noFill/>
            <a:ln>
              <a:noFill/>
            </a:ln>
          </p:spPr>
        </p:pic>
        <p:pic>
          <p:nvPicPr>
            <p:cNvPr id="113" name="Google Shape;113;p15"/>
            <p:cNvPicPr preferRelativeResize="0"/>
            <p:nvPr/>
          </p:nvPicPr>
          <p:blipFill rotWithShape="1">
            <a:blip r:embed="rId17">
              <a:alphaModFix/>
            </a:blip>
            <a:srcRect b="0" l="0" r="0" t="0"/>
            <a:stretch/>
          </p:blipFill>
          <p:spPr>
            <a:xfrm>
              <a:off x="4185347" y="2758580"/>
              <a:ext cx="249220" cy="226292"/>
            </a:xfrm>
            <a:prstGeom prst="rect">
              <a:avLst/>
            </a:prstGeom>
            <a:noFill/>
            <a:ln>
              <a:noFill/>
            </a:ln>
          </p:spPr>
        </p:pic>
        <p:pic>
          <p:nvPicPr>
            <p:cNvPr id="114" name="Google Shape;114;p15"/>
            <p:cNvPicPr preferRelativeResize="0"/>
            <p:nvPr/>
          </p:nvPicPr>
          <p:blipFill rotWithShape="1">
            <a:blip r:embed="rId18">
              <a:alphaModFix/>
            </a:blip>
            <a:srcRect b="0" l="0" r="0" t="0"/>
            <a:stretch/>
          </p:blipFill>
          <p:spPr>
            <a:xfrm>
              <a:off x="4507522" y="2758493"/>
              <a:ext cx="249408" cy="226468"/>
            </a:xfrm>
            <a:prstGeom prst="rect">
              <a:avLst/>
            </a:prstGeom>
            <a:noFill/>
            <a:ln>
              <a:noFill/>
            </a:ln>
          </p:spPr>
        </p:pic>
        <p:pic>
          <p:nvPicPr>
            <p:cNvPr descr="elated image" id="115" name="Google Shape;115;p15"/>
            <p:cNvPicPr preferRelativeResize="0"/>
            <p:nvPr/>
          </p:nvPicPr>
          <p:blipFill rotWithShape="1">
            <a:blip r:embed="rId19">
              <a:alphaModFix/>
            </a:blip>
            <a:srcRect b="0" l="0" r="0" t="0"/>
            <a:stretch/>
          </p:blipFill>
          <p:spPr>
            <a:xfrm>
              <a:off x="3724276" y="2684924"/>
              <a:ext cx="429414" cy="373144"/>
            </a:xfrm>
            <a:prstGeom prst="rect">
              <a:avLst/>
            </a:prstGeom>
            <a:noFill/>
            <a:ln>
              <a:noFill/>
            </a:ln>
          </p:spPr>
        </p:pic>
        <p:pic>
          <p:nvPicPr>
            <p:cNvPr id="116" name="Google Shape;116;p15"/>
            <p:cNvPicPr preferRelativeResize="0"/>
            <p:nvPr/>
          </p:nvPicPr>
          <p:blipFill rotWithShape="1">
            <a:blip r:embed="rId20">
              <a:alphaModFix/>
            </a:blip>
            <a:srcRect b="0" l="0" r="0" t="0"/>
            <a:stretch/>
          </p:blipFill>
          <p:spPr>
            <a:xfrm>
              <a:off x="5492917" y="2739001"/>
              <a:ext cx="249547" cy="226597"/>
            </a:xfrm>
            <a:prstGeom prst="rect">
              <a:avLst/>
            </a:prstGeom>
            <a:noFill/>
            <a:ln>
              <a:noFill/>
            </a:ln>
          </p:spPr>
        </p:pic>
        <p:cxnSp>
          <p:nvCxnSpPr>
            <p:cNvPr id="117" name="Google Shape;117;p15"/>
            <p:cNvCxnSpPr/>
            <p:nvPr/>
          </p:nvCxnSpPr>
          <p:spPr>
            <a:xfrm>
              <a:off x="3308175" y="3088730"/>
              <a:ext cx="2532600" cy="0"/>
            </a:xfrm>
            <a:prstGeom prst="straightConnector1">
              <a:avLst/>
            </a:prstGeom>
            <a:noFill/>
            <a:ln cap="flat" cmpd="sng" w="12700">
              <a:solidFill>
                <a:srgbClr val="FFAB40"/>
              </a:solidFill>
              <a:prstDash val="solid"/>
              <a:round/>
              <a:headEnd len="sm" w="sm" type="none"/>
              <a:tailEnd len="sm" w="sm" type="none"/>
            </a:ln>
          </p:spPr>
        </p:cxnSp>
        <p:cxnSp>
          <p:nvCxnSpPr>
            <p:cNvPr id="118" name="Google Shape;118;p15"/>
            <p:cNvCxnSpPr>
              <a:stCxn id="110" idx="2"/>
            </p:cNvCxnSpPr>
            <p:nvPr/>
          </p:nvCxnSpPr>
          <p:spPr>
            <a:xfrm rot="10800000">
              <a:off x="4569250" y="3086238"/>
              <a:ext cx="2100" cy="795600"/>
            </a:xfrm>
            <a:prstGeom prst="straightConnector1">
              <a:avLst/>
            </a:prstGeom>
            <a:noFill/>
            <a:ln cap="flat" cmpd="sng" w="12700">
              <a:solidFill>
                <a:srgbClr val="FFAB40"/>
              </a:solidFill>
              <a:prstDash val="solid"/>
              <a:round/>
              <a:headEnd len="sm" w="sm" type="none"/>
              <a:tailEnd len="sm" w="sm" type="none"/>
            </a:ln>
          </p:spPr>
        </p:cxnSp>
        <p:pic>
          <p:nvPicPr>
            <p:cNvPr id="119" name="Google Shape;119;p15"/>
            <p:cNvPicPr preferRelativeResize="0"/>
            <p:nvPr/>
          </p:nvPicPr>
          <p:blipFill>
            <a:blip r:embed="rId21">
              <a:alphaModFix/>
            </a:blip>
            <a:stretch>
              <a:fillRect/>
            </a:stretch>
          </p:blipFill>
          <p:spPr>
            <a:xfrm>
              <a:off x="3392298" y="3255771"/>
              <a:ext cx="1112777" cy="456528"/>
            </a:xfrm>
            <a:prstGeom prst="rect">
              <a:avLst/>
            </a:prstGeom>
            <a:noFill/>
            <a:ln>
              <a:noFill/>
            </a:ln>
          </p:spPr>
        </p:pic>
        <p:pic>
          <p:nvPicPr>
            <p:cNvPr id="120" name="Google Shape;120;p15"/>
            <p:cNvPicPr preferRelativeResize="0"/>
            <p:nvPr/>
          </p:nvPicPr>
          <p:blipFill rotWithShape="1">
            <a:blip r:embed="rId22">
              <a:alphaModFix/>
            </a:blip>
            <a:srcRect b="0" l="0" r="54859" t="0"/>
            <a:stretch/>
          </p:blipFill>
          <p:spPr>
            <a:xfrm>
              <a:off x="4634897" y="3255772"/>
              <a:ext cx="1140625" cy="456521"/>
            </a:xfrm>
            <a:prstGeom prst="rect">
              <a:avLst/>
            </a:prstGeom>
            <a:noFill/>
            <a:ln>
              <a:noFill/>
            </a:ln>
          </p:spPr>
        </p:pic>
        <p:pic>
          <p:nvPicPr>
            <p:cNvPr id="121" name="Google Shape;121;p15"/>
            <p:cNvPicPr preferRelativeResize="0"/>
            <p:nvPr/>
          </p:nvPicPr>
          <p:blipFill>
            <a:blip r:embed="rId23">
              <a:alphaModFix/>
            </a:blip>
            <a:stretch>
              <a:fillRect/>
            </a:stretch>
          </p:blipFill>
          <p:spPr>
            <a:xfrm>
              <a:off x="3449098" y="2713465"/>
              <a:ext cx="289631" cy="277655"/>
            </a:xfrm>
            <a:prstGeom prst="rect">
              <a:avLst/>
            </a:prstGeom>
            <a:noFill/>
            <a:ln>
              <a:noFill/>
            </a:ln>
          </p:spPr>
        </p:pic>
      </p:grpSp>
      <p:pic>
        <p:nvPicPr>
          <p:cNvPr id="122" name="Google Shape;122;p15"/>
          <p:cNvPicPr preferRelativeResize="0"/>
          <p:nvPr/>
        </p:nvPicPr>
        <p:blipFill rotWithShape="1">
          <a:blip r:embed="rId24">
            <a:alphaModFix/>
          </a:blip>
          <a:srcRect b="0" l="0" r="75786" t="0"/>
          <a:stretch/>
        </p:blipFill>
        <p:spPr>
          <a:xfrm>
            <a:off x="3525817" y="1337945"/>
            <a:ext cx="657048" cy="994199"/>
          </a:xfrm>
          <a:prstGeom prst="rect">
            <a:avLst/>
          </a:prstGeom>
          <a:noFill/>
          <a:ln>
            <a:noFill/>
          </a:ln>
        </p:spPr>
      </p:pic>
      <p:pic>
        <p:nvPicPr>
          <p:cNvPr id="123" name="Google Shape;123;p15"/>
          <p:cNvPicPr preferRelativeResize="0"/>
          <p:nvPr/>
        </p:nvPicPr>
        <p:blipFill>
          <a:blip r:embed="rId25">
            <a:alphaModFix/>
          </a:blip>
          <a:stretch>
            <a:fillRect/>
          </a:stretch>
        </p:blipFill>
        <p:spPr>
          <a:xfrm>
            <a:off x="4217764" y="1345132"/>
            <a:ext cx="1480600" cy="994200"/>
          </a:xfrm>
          <a:prstGeom prst="rect">
            <a:avLst/>
          </a:prstGeom>
          <a:noFill/>
          <a:ln>
            <a:noFill/>
          </a:ln>
        </p:spPr>
      </p:pic>
      <p:pic>
        <p:nvPicPr>
          <p:cNvPr id="124" name="Google Shape;124;p15"/>
          <p:cNvPicPr preferRelativeResize="0"/>
          <p:nvPr/>
        </p:nvPicPr>
        <p:blipFill>
          <a:blip r:embed="rId26">
            <a:alphaModFix/>
          </a:blip>
          <a:stretch>
            <a:fillRect/>
          </a:stretch>
        </p:blipFill>
        <p:spPr>
          <a:xfrm>
            <a:off x="7425827" y="1345132"/>
            <a:ext cx="1367112" cy="994200"/>
          </a:xfrm>
          <a:prstGeom prst="rect">
            <a:avLst/>
          </a:prstGeom>
          <a:noFill/>
          <a:ln>
            <a:noFill/>
          </a:ln>
        </p:spPr>
      </p:pic>
      <p:pic>
        <p:nvPicPr>
          <p:cNvPr id="125" name="Google Shape;125;p15"/>
          <p:cNvPicPr preferRelativeResize="0"/>
          <p:nvPr/>
        </p:nvPicPr>
        <p:blipFill>
          <a:blip r:embed="rId27">
            <a:alphaModFix/>
          </a:blip>
          <a:stretch>
            <a:fillRect/>
          </a:stretch>
        </p:blipFill>
        <p:spPr>
          <a:xfrm>
            <a:off x="5754778" y="1345132"/>
            <a:ext cx="1614635" cy="994200"/>
          </a:xfrm>
          <a:prstGeom prst="rect">
            <a:avLst/>
          </a:prstGeom>
          <a:noFill/>
          <a:ln>
            <a:noFill/>
          </a:ln>
        </p:spPr>
      </p:pic>
      <p:sp>
        <p:nvSpPr>
          <p:cNvPr id="126" name="Google Shape;126;p15"/>
          <p:cNvSpPr txBox="1"/>
          <p:nvPr/>
        </p:nvSpPr>
        <p:spPr>
          <a:xfrm>
            <a:off x="51975" y="4284575"/>
            <a:ext cx="3332400" cy="332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
                <a:solidFill>
                  <a:schemeClr val="dk1"/>
                </a:solidFill>
                <a:latin typeface="Calibri"/>
                <a:ea typeface="Calibri"/>
                <a:cs typeface="Calibri"/>
                <a:sym typeface="Calibri"/>
              </a:rPr>
              <a:t>Chen Yan</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Hocheol Shin</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Connor Bolton</a:t>
            </a:r>
            <a:r>
              <a:rPr lang="en">
                <a:solidFill>
                  <a:schemeClr val="dk1"/>
                </a:solidFill>
                <a:latin typeface="Calibri"/>
                <a:ea typeface="Calibri"/>
                <a:cs typeface="Calibri"/>
                <a:sym typeface="Calibri"/>
              </a:rPr>
              <a:t>, </a:t>
            </a:r>
            <a:endParaRPr/>
          </a:p>
        </p:txBody>
      </p:sp>
      <p:cxnSp>
        <p:nvCxnSpPr>
          <p:cNvPr id="127" name="Google Shape;127;p15"/>
          <p:cNvCxnSpPr/>
          <p:nvPr/>
        </p:nvCxnSpPr>
        <p:spPr>
          <a:xfrm>
            <a:off x="241500" y="1203300"/>
            <a:ext cx="8661000" cy="6000"/>
          </a:xfrm>
          <a:prstGeom prst="straightConnector1">
            <a:avLst/>
          </a:prstGeom>
          <a:noFill/>
          <a:ln cap="flat" cmpd="sng" w="19050">
            <a:solidFill>
              <a:schemeClr val="dk2"/>
            </a:solidFill>
            <a:prstDash val="solid"/>
            <a:round/>
            <a:headEnd len="med" w="med" type="none"/>
            <a:tailEnd len="med" w="med" type="none"/>
          </a:ln>
        </p:spPr>
      </p:cxnSp>
      <p:sp>
        <p:nvSpPr>
          <p:cNvPr id="128" name="Google Shape;128;p15"/>
          <p:cNvSpPr txBox="1"/>
          <p:nvPr/>
        </p:nvSpPr>
        <p:spPr>
          <a:xfrm>
            <a:off x="3312825" y="4024025"/>
            <a:ext cx="56931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latin typeface="Calibri"/>
                <a:ea typeface="Calibri"/>
                <a:cs typeface="Calibri"/>
                <a:sym typeface="Calibri"/>
              </a:rPr>
              <a:t>We thank our shepherd Prof. Brendan Dolan-Gavit and the anonymous reviewers for their constructive feedback.</a:t>
            </a:r>
            <a:r>
              <a:rPr b="1" lang="en" sz="800">
                <a:solidFill>
                  <a:schemeClr val="dk1"/>
                </a:solidFill>
                <a:latin typeface="Calibri"/>
                <a:ea typeface="Calibri"/>
                <a:cs typeface="Calibri"/>
                <a:sym typeface="Calibri"/>
              </a:rPr>
              <a:t> </a:t>
            </a:r>
            <a:r>
              <a:rPr lang="en" sz="800">
                <a:solidFill>
                  <a:schemeClr val="dk1"/>
                </a:solidFill>
                <a:latin typeface="Calibri"/>
                <a:ea typeface="Calibri"/>
                <a:cs typeface="Calibri"/>
                <a:sym typeface="Calibri"/>
              </a:rPr>
              <a:t>This work was supported in part by the ZJU-OPPO-OnePlus Joint Innovation Center, NSF CNS-1330142, a gift from Analog Devices Inc., and by an award from Mcity at University of Michigan. The views and conclusions contained in this paper are those of the authors and should not be interpreted as necessarily representing the official policies, either expressed or implied, of the ZJU-OPPO-OnePlus Joint Innovation Center, NSF, Analog Devices, or Mcity.</a:t>
            </a:r>
            <a:endParaRPr sz="800">
              <a:latin typeface="Calibri"/>
              <a:ea typeface="Calibri"/>
              <a:cs typeface="Calibri"/>
              <a:sym typeface="Calibri"/>
            </a:endParaRPr>
          </a:p>
        </p:txBody>
      </p:sp>
      <p:pic>
        <p:nvPicPr>
          <p:cNvPr id="129" name="Google Shape;129;p15"/>
          <p:cNvPicPr preferRelativeResize="0"/>
          <p:nvPr/>
        </p:nvPicPr>
        <p:blipFill>
          <a:blip r:embed="rId28">
            <a:alphaModFix/>
          </a:blip>
          <a:stretch>
            <a:fillRect/>
          </a:stretch>
        </p:blipFill>
        <p:spPr>
          <a:xfrm>
            <a:off x="315536" y="1337938"/>
            <a:ext cx="817676" cy="1145394"/>
          </a:xfrm>
          <a:prstGeom prst="rect">
            <a:avLst/>
          </a:prstGeom>
          <a:noFill/>
          <a:ln>
            <a:noFill/>
          </a:ln>
        </p:spPr>
      </p:pic>
      <p:pic>
        <p:nvPicPr>
          <p:cNvPr id="130" name="Google Shape;130;p15"/>
          <p:cNvPicPr preferRelativeResize="0"/>
          <p:nvPr/>
        </p:nvPicPr>
        <p:blipFill>
          <a:blip r:embed="rId29">
            <a:alphaModFix/>
          </a:blip>
          <a:stretch>
            <a:fillRect/>
          </a:stretch>
        </p:blipFill>
        <p:spPr>
          <a:xfrm>
            <a:off x="313034" y="2547614"/>
            <a:ext cx="817674" cy="1144487"/>
          </a:xfrm>
          <a:prstGeom prst="rect">
            <a:avLst/>
          </a:prstGeom>
          <a:noFill/>
          <a:ln>
            <a:noFill/>
          </a:ln>
        </p:spPr>
      </p:pic>
      <p:sp>
        <p:nvSpPr>
          <p:cNvPr id="131" name="Google Shape;131;p15"/>
          <p:cNvSpPr txBox="1"/>
          <p:nvPr/>
        </p:nvSpPr>
        <p:spPr>
          <a:xfrm>
            <a:off x="1804725" y="549246"/>
            <a:ext cx="74472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latin typeface="Calibri"/>
                <a:ea typeface="Calibri"/>
                <a:cs typeface="Calibri"/>
                <a:sym typeface="Calibri"/>
              </a:rPr>
              <a:t>Analog Sensor Security</a:t>
            </a:r>
            <a:endParaRPr b="1" sz="3200">
              <a:latin typeface="Calibri"/>
              <a:ea typeface="Calibri"/>
              <a:cs typeface="Calibri"/>
              <a:sym typeface="Calibri"/>
            </a:endParaRPr>
          </a:p>
        </p:txBody>
      </p:sp>
      <p:sp>
        <p:nvSpPr>
          <p:cNvPr id="132" name="Google Shape;132;p15"/>
          <p:cNvSpPr txBox="1"/>
          <p:nvPr/>
        </p:nvSpPr>
        <p:spPr>
          <a:xfrm>
            <a:off x="309950" y="4388475"/>
            <a:ext cx="3332400" cy="426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800"/>
              </a:spcBef>
              <a:spcAft>
                <a:spcPts val="0"/>
              </a:spcAft>
              <a:buNone/>
            </a:pPr>
            <a:r>
              <a:rPr lang="en">
                <a:solidFill>
                  <a:schemeClr val="dk1"/>
                </a:solidFill>
                <a:latin typeface="Calibri"/>
                <a:ea typeface="Calibri"/>
                <a:cs typeface="Calibri"/>
                <a:sym typeface="Calibri"/>
              </a:rPr>
              <a:t>Wenyuan Xu, Yongdae Kim, Kevin Fu</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grpSp>
        <p:nvGrpSpPr>
          <p:cNvPr id="476" name="Google Shape;476;p24"/>
          <p:cNvGrpSpPr/>
          <p:nvPr/>
        </p:nvGrpSpPr>
        <p:grpSpPr>
          <a:xfrm>
            <a:off x="566750" y="3165188"/>
            <a:ext cx="8127000" cy="1390262"/>
            <a:chOff x="566750" y="3165188"/>
            <a:chExt cx="8127000" cy="1390262"/>
          </a:xfrm>
        </p:grpSpPr>
        <p:sp>
          <p:nvSpPr>
            <p:cNvPr id="477" name="Google Shape;477;p24"/>
            <p:cNvSpPr/>
            <p:nvPr/>
          </p:nvSpPr>
          <p:spPr>
            <a:xfrm>
              <a:off x="566750" y="3406750"/>
              <a:ext cx="8127000" cy="114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4"/>
            <p:cNvSpPr/>
            <p:nvPr/>
          </p:nvSpPr>
          <p:spPr>
            <a:xfrm>
              <a:off x="3823283" y="3165188"/>
              <a:ext cx="163800" cy="163800"/>
            </a:xfrm>
            <a:prstGeom prst="downArrow">
              <a:avLst>
                <a:gd fmla="val 32515" name="adj1"/>
                <a:gd fmla="val 44536" name="adj2"/>
              </a:avLst>
            </a:prstGeom>
            <a:solidFill>
              <a:srgbClr val="000000"/>
            </a:solid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79" name="Google Shape;479;p24"/>
            <p:cNvSpPr/>
            <p:nvPr/>
          </p:nvSpPr>
          <p:spPr>
            <a:xfrm>
              <a:off x="2140530" y="3551014"/>
              <a:ext cx="689100" cy="606600"/>
            </a:xfrm>
            <a:prstGeom prst="rect">
              <a:avLst/>
            </a:prstGeom>
            <a:blipFill rotWithShape="1">
              <a:blip r:embed="rId3">
                <a:alphaModFix/>
              </a:blip>
              <a:stretch>
                <a:fillRect b="0" l="0" r="0" t="0"/>
              </a:stretch>
            </a:blipFill>
            <a:ln cap="flat" cmpd="sng" w="9525">
              <a:solidFill>
                <a:schemeClr val="dk1"/>
              </a:solidFill>
              <a:prstDash val="solid"/>
              <a:round/>
              <a:headEnd len="sm" w="sm" type="none"/>
              <a:tailEnd len="sm" w="sm" type="none"/>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480" name="Google Shape;480;p24"/>
            <p:cNvSpPr/>
            <p:nvPr/>
          </p:nvSpPr>
          <p:spPr>
            <a:xfrm>
              <a:off x="3457012" y="3546751"/>
              <a:ext cx="696000" cy="611100"/>
            </a:xfrm>
            <a:prstGeom prst="rect">
              <a:avLst/>
            </a:prstGeom>
            <a:blipFill rotWithShape="1">
              <a:blip r:embed="rId4">
                <a:alphaModFix/>
              </a:blip>
              <a:stretch>
                <a:fillRect b="0" l="0" r="0" t="0"/>
              </a:stretch>
            </a:blipFill>
            <a:ln cap="flat" cmpd="sng" w="9525">
              <a:solidFill>
                <a:schemeClr val="dk1"/>
              </a:solidFill>
              <a:prstDash val="solid"/>
              <a:round/>
              <a:headEnd len="sm" w="sm" type="none"/>
              <a:tailEnd len="sm" w="sm" type="none"/>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481" name="Google Shape;481;p24"/>
            <p:cNvCxnSpPr/>
            <p:nvPr/>
          </p:nvCxnSpPr>
          <p:spPr>
            <a:xfrm>
              <a:off x="2830373" y="3744429"/>
              <a:ext cx="625800" cy="0"/>
            </a:xfrm>
            <a:prstGeom prst="straightConnector1">
              <a:avLst/>
            </a:prstGeom>
            <a:noFill/>
            <a:ln cap="flat" cmpd="sng" w="19050">
              <a:solidFill>
                <a:srgbClr val="FFAB40"/>
              </a:solidFill>
              <a:prstDash val="solid"/>
              <a:round/>
              <a:headEnd len="sm" w="sm" type="none"/>
              <a:tailEnd len="lg" w="lg" type="triangle"/>
            </a:ln>
          </p:spPr>
        </p:cxnSp>
        <p:sp>
          <p:nvSpPr>
            <p:cNvPr id="482" name="Google Shape;482;p24"/>
            <p:cNvSpPr txBox="1"/>
            <p:nvPr/>
          </p:nvSpPr>
          <p:spPr>
            <a:xfrm>
              <a:off x="3073560" y="3419507"/>
              <a:ext cx="366300" cy="300000"/>
            </a:xfrm>
            <a:prstGeom prst="rect">
              <a:avLst/>
            </a:prstGeom>
            <a:blipFill rotWithShape="1">
              <a:blip r:embed="rId5">
                <a:alphaModFix/>
              </a:blip>
              <a:stretch>
                <a:fillRect b="0"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483" name="Google Shape;483;p24"/>
            <p:cNvSpPr txBox="1"/>
            <p:nvPr/>
          </p:nvSpPr>
          <p:spPr>
            <a:xfrm>
              <a:off x="6775465" y="3415757"/>
              <a:ext cx="303300" cy="300000"/>
            </a:xfrm>
            <a:prstGeom prst="rect">
              <a:avLst/>
            </a:prstGeom>
            <a:blipFill rotWithShape="1">
              <a:blip r:embed="rId6">
                <a:alphaModFix/>
              </a:blip>
              <a:stretch>
                <a:fillRect b="-624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484" name="Google Shape;484;p24"/>
            <p:cNvCxnSpPr/>
            <p:nvPr/>
          </p:nvCxnSpPr>
          <p:spPr>
            <a:xfrm>
              <a:off x="6789819" y="3737633"/>
              <a:ext cx="301500" cy="0"/>
            </a:xfrm>
            <a:prstGeom prst="straightConnector1">
              <a:avLst/>
            </a:prstGeom>
            <a:noFill/>
            <a:ln cap="flat" cmpd="sng" w="19050">
              <a:solidFill>
                <a:srgbClr val="FFAB40"/>
              </a:solidFill>
              <a:prstDash val="solid"/>
              <a:round/>
              <a:headEnd len="sm" w="sm" type="none"/>
              <a:tailEnd len="lg" w="lg" type="triangle"/>
            </a:ln>
          </p:spPr>
        </p:cxnSp>
        <p:cxnSp>
          <p:nvCxnSpPr>
            <p:cNvPr id="485" name="Google Shape;485;p24"/>
            <p:cNvCxnSpPr/>
            <p:nvPr/>
          </p:nvCxnSpPr>
          <p:spPr>
            <a:xfrm>
              <a:off x="1826324" y="3752075"/>
              <a:ext cx="311700" cy="0"/>
            </a:xfrm>
            <a:prstGeom prst="straightConnector1">
              <a:avLst/>
            </a:prstGeom>
            <a:noFill/>
            <a:ln cap="flat" cmpd="sng" w="19050">
              <a:solidFill>
                <a:srgbClr val="FFAB40"/>
              </a:solidFill>
              <a:prstDash val="solid"/>
              <a:round/>
              <a:headEnd len="sm" w="sm" type="none"/>
              <a:tailEnd len="lg" w="lg" type="triangle"/>
            </a:ln>
          </p:spPr>
        </p:cxnSp>
        <p:cxnSp>
          <p:nvCxnSpPr>
            <p:cNvPr id="486" name="Google Shape;486;p24"/>
            <p:cNvCxnSpPr/>
            <p:nvPr/>
          </p:nvCxnSpPr>
          <p:spPr>
            <a:xfrm>
              <a:off x="1826324" y="4036728"/>
              <a:ext cx="311700" cy="0"/>
            </a:xfrm>
            <a:prstGeom prst="straightConnector1">
              <a:avLst/>
            </a:prstGeom>
            <a:noFill/>
            <a:ln cap="flat" cmpd="sng" w="19050">
              <a:solidFill>
                <a:schemeClr val="accent1"/>
              </a:solidFill>
              <a:prstDash val="solid"/>
              <a:round/>
              <a:headEnd len="sm" w="sm" type="none"/>
              <a:tailEnd len="lg" w="lg" type="triangle"/>
            </a:ln>
          </p:spPr>
        </p:cxnSp>
        <p:sp>
          <p:nvSpPr>
            <p:cNvPr id="487" name="Google Shape;487;p24"/>
            <p:cNvSpPr txBox="1"/>
            <p:nvPr/>
          </p:nvSpPr>
          <p:spPr>
            <a:xfrm>
              <a:off x="1753564" y="3729005"/>
              <a:ext cx="364800" cy="300000"/>
            </a:xfrm>
            <a:prstGeom prst="rect">
              <a:avLst/>
            </a:prstGeom>
            <a:blipFill rotWithShape="1">
              <a:blip r:embed="rId7">
                <a:alphaModFix/>
              </a:blip>
              <a:stretch>
                <a:fillRect b="-3078"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488" name="Google Shape;488;p24"/>
            <p:cNvSpPr txBox="1"/>
            <p:nvPr/>
          </p:nvSpPr>
          <p:spPr>
            <a:xfrm>
              <a:off x="1753860" y="3429799"/>
              <a:ext cx="366300" cy="300000"/>
            </a:xfrm>
            <a:prstGeom prst="rect">
              <a:avLst/>
            </a:prstGeom>
            <a:blipFill rotWithShape="1">
              <a:blip r:embed="rId8">
                <a:alphaModFix/>
              </a:blip>
              <a:stretch>
                <a:fillRect b="-302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489" name="Google Shape;489;p24"/>
            <p:cNvCxnSpPr/>
            <p:nvPr/>
          </p:nvCxnSpPr>
          <p:spPr>
            <a:xfrm>
              <a:off x="3138813" y="4033943"/>
              <a:ext cx="311700" cy="0"/>
            </a:xfrm>
            <a:prstGeom prst="straightConnector1">
              <a:avLst/>
            </a:prstGeom>
            <a:noFill/>
            <a:ln cap="flat" cmpd="sng" w="19050">
              <a:solidFill>
                <a:schemeClr val="accent1"/>
              </a:solidFill>
              <a:prstDash val="solid"/>
              <a:round/>
              <a:headEnd len="sm" w="sm" type="none"/>
              <a:tailEnd len="lg" w="lg" type="triangle"/>
            </a:ln>
          </p:spPr>
        </p:cxnSp>
        <p:sp>
          <p:nvSpPr>
            <p:cNvPr id="490" name="Google Shape;490;p24"/>
            <p:cNvSpPr txBox="1"/>
            <p:nvPr/>
          </p:nvSpPr>
          <p:spPr>
            <a:xfrm>
              <a:off x="3066053" y="3726220"/>
              <a:ext cx="364800" cy="300000"/>
            </a:xfrm>
            <a:prstGeom prst="rect">
              <a:avLst/>
            </a:prstGeom>
            <a:blipFill rotWithShape="1">
              <a:blip r:embed="rId9">
                <a:alphaModFix/>
              </a:blip>
              <a:stretch>
                <a:fillRect b="0"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491" name="Google Shape;491;p24"/>
            <p:cNvSpPr/>
            <p:nvPr/>
          </p:nvSpPr>
          <p:spPr>
            <a:xfrm>
              <a:off x="4777879" y="3543964"/>
              <a:ext cx="696000" cy="611100"/>
            </a:xfrm>
            <a:prstGeom prst="rect">
              <a:avLst/>
            </a:prstGeom>
            <a:blipFill rotWithShape="1">
              <a:blip r:embed="rId10">
                <a:alphaModFix/>
              </a:blip>
              <a:stretch>
                <a:fillRect b="0" l="0" r="0" t="0"/>
              </a:stretch>
            </a:blipFill>
            <a:ln cap="flat" cmpd="sng" w="9525">
              <a:solidFill>
                <a:schemeClr val="dk1"/>
              </a:solidFill>
              <a:prstDash val="solid"/>
              <a:round/>
              <a:headEnd len="sm" w="sm" type="none"/>
              <a:tailEnd len="sm" w="sm" type="none"/>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492" name="Google Shape;492;p24"/>
            <p:cNvCxnSpPr/>
            <p:nvPr/>
          </p:nvCxnSpPr>
          <p:spPr>
            <a:xfrm>
              <a:off x="4151241" y="3741642"/>
              <a:ext cx="625800" cy="0"/>
            </a:xfrm>
            <a:prstGeom prst="straightConnector1">
              <a:avLst/>
            </a:prstGeom>
            <a:noFill/>
            <a:ln cap="flat" cmpd="sng" w="19050">
              <a:solidFill>
                <a:srgbClr val="FFAB40"/>
              </a:solidFill>
              <a:prstDash val="solid"/>
              <a:round/>
              <a:headEnd len="sm" w="sm" type="none"/>
              <a:tailEnd len="lg" w="lg" type="triangle"/>
            </a:ln>
          </p:spPr>
        </p:cxnSp>
        <p:sp>
          <p:nvSpPr>
            <p:cNvPr id="493" name="Google Shape;493;p24"/>
            <p:cNvSpPr txBox="1"/>
            <p:nvPr/>
          </p:nvSpPr>
          <p:spPr>
            <a:xfrm>
              <a:off x="4394428" y="3416720"/>
              <a:ext cx="366300" cy="300000"/>
            </a:xfrm>
            <a:prstGeom prst="rect">
              <a:avLst/>
            </a:prstGeom>
            <a:blipFill rotWithShape="1">
              <a:blip r:embed="rId11">
                <a:alphaModFix/>
              </a:blip>
              <a:stretch>
                <a:fillRect b="0"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494" name="Google Shape;494;p24"/>
            <p:cNvCxnSpPr/>
            <p:nvPr/>
          </p:nvCxnSpPr>
          <p:spPr>
            <a:xfrm>
              <a:off x="4459681" y="4031156"/>
              <a:ext cx="311700" cy="0"/>
            </a:xfrm>
            <a:prstGeom prst="straightConnector1">
              <a:avLst/>
            </a:prstGeom>
            <a:noFill/>
            <a:ln cap="flat" cmpd="sng" w="19050">
              <a:solidFill>
                <a:schemeClr val="accent1"/>
              </a:solidFill>
              <a:prstDash val="solid"/>
              <a:round/>
              <a:headEnd len="sm" w="sm" type="none"/>
              <a:tailEnd len="lg" w="lg" type="triangle"/>
            </a:ln>
          </p:spPr>
        </p:cxnSp>
        <p:sp>
          <p:nvSpPr>
            <p:cNvPr id="495" name="Google Shape;495;p24"/>
            <p:cNvSpPr txBox="1"/>
            <p:nvPr/>
          </p:nvSpPr>
          <p:spPr>
            <a:xfrm>
              <a:off x="4386921" y="3723433"/>
              <a:ext cx="364800" cy="300000"/>
            </a:xfrm>
            <a:prstGeom prst="rect">
              <a:avLst/>
            </a:prstGeom>
            <a:blipFill rotWithShape="1">
              <a:blip r:embed="rId12">
                <a:alphaModFix/>
              </a:blip>
              <a:stretch>
                <a:fillRect b="0"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496" name="Google Shape;496;p24"/>
            <p:cNvSpPr/>
            <p:nvPr/>
          </p:nvSpPr>
          <p:spPr>
            <a:xfrm>
              <a:off x="6098746" y="3549542"/>
              <a:ext cx="696000" cy="611100"/>
            </a:xfrm>
            <a:prstGeom prst="rect">
              <a:avLst/>
            </a:prstGeom>
            <a:blipFill rotWithShape="1">
              <a:blip r:embed="rId13">
                <a:alphaModFix/>
              </a:blip>
              <a:stretch>
                <a:fillRect b="0" l="0" r="0" t="0"/>
              </a:stretch>
            </a:blipFill>
            <a:ln cap="flat" cmpd="sng" w="9525">
              <a:solidFill>
                <a:schemeClr val="dk1"/>
              </a:solidFill>
              <a:prstDash val="solid"/>
              <a:round/>
              <a:headEnd len="sm" w="sm" type="none"/>
              <a:tailEnd len="sm" w="sm" type="none"/>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497" name="Google Shape;497;p24"/>
            <p:cNvCxnSpPr/>
            <p:nvPr/>
          </p:nvCxnSpPr>
          <p:spPr>
            <a:xfrm>
              <a:off x="5472108" y="3747220"/>
              <a:ext cx="625800" cy="0"/>
            </a:xfrm>
            <a:prstGeom prst="straightConnector1">
              <a:avLst/>
            </a:prstGeom>
            <a:noFill/>
            <a:ln cap="flat" cmpd="sng" w="19050">
              <a:solidFill>
                <a:srgbClr val="FFAB40"/>
              </a:solidFill>
              <a:prstDash val="solid"/>
              <a:round/>
              <a:headEnd len="sm" w="sm" type="none"/>
              <a:tailEnd len="lg" w="lg" type="triangle"/>
            </a:ln>
          </p:spPr>
        </p:cxnSp>
        <p:sp>
          <p:nvSpPr>
            <p:cNvPr id="498" name="Google Shape;498;p24"/>
            <p:cNvSpPr txBox="1"/>
            <p:nvPr/>
          </p:nvSpPr>
          <p:spPr>
            <a:xfrm>
              <a:off x="5715295" y="3422298"/>
              <a:ext cx="366300" cy="300000"/>
            </a:xfrm>
            <a:prstGeom prst="rect">
              <a:avLst/>
            </a:prstGeom>
            <a:blipFill rotWithShape="1">
              <a:blip r:embed="rId14">
                <a:alphaModFix/>
              </a:blip>
              <a:stretch>
                <a:fillRect b="0"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499" name="Google Shape;499;p24"/>
            <p:cNvCxnSpPr/>
            <p:nvPr/>
          </p:nvCxnSpPr>
          <p:spPr>
            <a:xfrm>
              <a:off x="5780548" y="4036733"/>
              <a:ext cx="311700" cy="0"/>
            </a:xfrm>
            <a:prstGeom prst="straightConnector1">
              <a:avLst/>
            </a:prstGeom>
            <a:noFill/>
            <a:ln cap="flat" cmpd="sng" w="19050">
              <a:solidFill>
                <a:schemeClr val="accent1"/>
              </a:solidFill>
              <a:prstDash val="solid"/>
              <a:round/>
              <a:headEnd len="sm" w="sm" type="none"/>
              <a:tailEnd len="lg" w="lg" type="triangle"/>
            </a:ln>
          </p:spPr>
        </p:cxnSp>
        <p:sp>
          <p:nvSpPr>
            <p:cNvPr id="500" name="Google Shape;500;p24"/>
            <p:cNvSpPr txBox="1"/>
            <p:nvPr/>
          </p:nvSpPr>
          <p:spPr>
            <a:xfrm>
              <a:off x="5707788" y="3729011"/>
              <a:ext cx="364800" cy="300000"/>
            </a:xfrm>
            <a:prstGeom prst="rect">
              <a:avLst/>
            </a:prstGeom>
            <a:blipFill rotWithShape="1">
              <a:blip r:embed="rId15">
                <a:alphaModFix/>
              </a:blip>
              <a:stretch>
                <a:fillRect b="0"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501" name="Google Shape;501;p24"/>
            <p:cNvSpPr/>
            <p:nvPr/>
          </p:nvSpPr>
          <p:spPr>
            <a:xfrm>
              <a:off x="2451683" y="3165188"/>
              <a:ext cx="163800" cy="163800"/>
            </a:xfrm>
            <a:prstGeom prst="downArrow">
              <a:avLst>
                <a:gd fmla="val 32515" name="adj1"/>
                <a:gd fmla="val 44536" name="adj2"/>
              </a:avLst>
            </a:prstGeom>
            <a:solidFill>
              <a:srgbClr val="000000"/>
            </a:solid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02" name="Google Shape;502;p24"/>
            <p:cNvSpPr/>
            <p:nvPr/>
          </p:nvSpPr>
          <p:spPr>
            <a:xfrm>
              <a:off x="5042483" y="3165188"/>
              <a:ext cx="163800" cy="163800"/>
            </a:xfrm>
            <a:prstGeom prst="downArrow">
              <a:avLst>
                <a:gd fmla="val 32515" name="adj1"/>
                <a:gd fmla="val 44536" name="adj2"/>
              </a:avLst>
            </a:prstGeom>
            <a:solidFill>
              <a:srgbClr val="000000"/>
            </a:solid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03" name="Google Shape;503;p24"/>
            <p:cNvSpPr/>
            <p:nvPr/>
          </p:nvSpPr>
          <p:spPr>
            <a:xfrm>
              <a:off x="6337883" y="3165188"/>
              <a:ext cx="163800" cy="163800"/>
            </a:xfrm>
            <a:prstGeom prst="downArrow">
              <a:avLst>
                <a:gd fmla="val 32515" name="adj1"/>
                <a:gd fmla="val 44536" name="adj2"/>
              </a:avLst>
            </a:prstGeom>
            <a:solidFill>
              <a:srgbClr val="000000"/>
            </a:solid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504" name="Google Shape;504;p24"/>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Simple Sensor Security Model</a:t>
            </a:r>
            <a:endParaRPr/>
          </a:p>
          <a:p>
            <a:pPr indent="0" lvl="0" marL="0" rtl="0" algn="l">
              <a:spcBef>
                <a:spcPts val="0"/>
              </a:spcBef>
              <a:spcAft>
                <a:spcPts val="0"/>
              </a:spcAft>
              <a:buNone/>
            </a:pPr>
            <a:r>
              <a:rPr lang="en" sz="2400">
                <a:solidFill>
                  <a:srgbClr val="666666"/>
                </a:solidFill>
              </a:rPr>
              <a:t>Transfer Function Representation: Microphone Example</a:t>
            </a:r>
            <a:endParaRPr/>
          </a:p>
        </p:txBody>
      </p:sp>
      <p:sp>
        <p:nvSpPr>
          <p:cNvPr id="505" name="Google Shape;505;p24"/>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506" name="Google Shape;506;p24"/>
          <p:cNvSpPr/>
          <p:nvPr/>
        </p:nvSpPr>
        <p:spPr>
          <a:xfrm>
            <a:off x="1978175" y="1539913"/>
            <a:ext cx="4922700" cy="1514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4"/>
          <p:cNvSpPr/>
          <p:nvPr/>
        </p:nvSpPr>
        <p:spPr>
          <a:xfrm>
            <a:off x="5955839" y="1639025"/>
            <a:ext cx="852300" cy="1333800"/>
          </a:xfrm>
          <a:prstGeom prst="rect">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08" name="Google Shape;508;p24"/>
          <p:cNvSpPr/>
          <p:nvPr/>
        </p:nvSpPr>
        <p:spPr>
          <a:xfrm>
            <a:off x="4735089" y="1639125"/>
            <a:ext cx="852300" cy="1319400"/>
          </a:xfrm>
          <a:prstGeom prst="rect">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pic>
        <p:nvPicPr>
          <p:cNvPr id="509" name="Google Shape;509;p24"/>
          <p:cNvPicPr preferRelativeResize="0"/>
          <p:nvPr/>
        </p:nvPicPr>
        <p:blipFill rotWithShape="1">
          <a:blip r:embed="rId16">
            <a:alphaModFix/>
          </a:blip>
          <a:srcRect b="29803" l="14057" r="13776" t="30758"/>
          <a:stretch/>
        </p:blipFill>
        <p:spPr>
          <a:xfrm>
            <a:off x="3065966" y="1718929"/>
            <a:ext cx="368578" cy="234504"/>
          </a:xfrm>
          <a:prstGeom prst="rect">
            <a:avLst/>
          </a:prstGeom>
          <a:noFill/>
          <a:ln>
            <a:noFill/>
          </a:ln>
        </p:spPr>
      </p:pic>
      <p:sp>
        <p:nvSpPr>
          <p:cNvPr id="510" name="Google Shape;510;p24"/>
          <p:cNvSpPr/>
          <p:nvPr/>
        </p:nvSpPr>
        <p:spPr>
          <a:xfrm>
            <a:off x="2081875" y="1639025"/>
            <a:ext cx="916500" cy="1319400"/>
          </a:xfrm>
          <a:prstGeom prst="rect">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pic>
        <p:nvPicPr>
          <p:cNvPr descr="“microphone icon”的图片搜索结果" id="511" name="Google Shape;511;p24"/>
          <p:cNvPicPr preferRelativeResize="0"/>
          <p:nvPr/>
        </p:nvPicPr>
        <p:blipFill rotWithShape="1">
          <a:blip r:embed="rId17">
            <a:alphaModFix/>
          </a:blip>
          <a:srcRect b="0" l="0" r="0" t="0"/>
          <a:stretch/>
        </p:blipFill>
        <p:spPr>
          <a:xfrm>
            <a:off x="2301729" y="1863850"/>
            <a:ext cx="473900" cy="473900"/>
          </a:xfrm>
          <a:prstGeom prst="rect">
            <a:avLst/>
          </a:prstGeom>
          <a:noFill/>
          <a:ln>
            <a:noFill/>
          </a:ln>
        </p:spPr>
      </p:pic>
      <p:sp>
        <p:nvSpPr>
          <p:cNvPr id="512" name="Google Shape;512;p24"/>
          <p:cNvSpPr/>
          <p:nvPr/>
        </p:nvSpPr>
        <p:spPr>
          <a:xfrm>
            <a:off x="3504664" y="1639025"/>
            <a:ext cx="852300" cy="1319400"/>
          </a:xfrm>
          <a:prstGeom prst="rect">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13" name="Google Shape;513;p24"/>
          <p:cNvSpPr/>
          <p:nvPr/>
        </p:nvSpPr>
        <p:spPr>
          <a:xfrm rot="5400000">
            <a:off x="3679193" y="1844306"/>
            <a:ext cx="534600" cy="441300"/>
          </a:xfrm>
          <a:prstGeom prst="triangle">
            <a:avLst>
              <a:gd fmla="val 50000" name="adj"/>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grpSp>
        <p:nvGrpSpPr>
          <p:cNvPr id="514" name="Google Shape;514;p24"/>
          <p:cNvGrpSpPr/>
          <p:nvPr/>
        </p:nvGrpSpPr>
        <p:grpSpPr>
          <a:xfrm>
            <a:off x="4988508" y="1790575"/>
            <a:ext cx="527700" cy="503700"/>
            <a:chOff x="5772119" y="1866775"/>
            <a:chExt cx="527700" cy="503700"/>
          </a:xfrm>
        </p:grpSpPr>
        <p:cxnSp>
          <p:nvCxnSpPr>
            <p:cNvPr id="515" name="Google Shape;515;p24"/>
            <p:cNvCxnSpPr/>
            <p:nvPr/>
          </p:nvCxnSpPr>
          <p:spPr>
            <a:xfrm>
              <a:off x="5772119" y="2370475"/>
              <a:ext cx="527700" cy="0"/>
            </a:xfrm>
            <a:prstGeom prst="straightConnector1">
              <a:avLst/>
            </a:prstGeom>
            <a:noFill/>
            <a:ln cap="flat" cmpd="sng" w="19050">
              <a:solidFill>
                <a:srgbClr val="000000"/>
              </a:solidFill>
              <a:prstDash val="solid"/>
              <a:round/>
              <a:headEnd len="sm" w="sm" type="none"/>
              <a:tailEnd len="med" w="med" type="triangle"/>
            </a:ln>
          </p:spPr>
        </p:cxnSp>
        <p:cxnSp>
          <p:nvCxnSpPr>
            <p:cNvPr id="516" name="Google Shape;516;p24"/>
            <p:cNvCxnSpPr/>
            <p:nvPr/>
          </p:nvCxnSpPr>
          <p:spPr>
            <a:xfrm rot="10800000">
              <a:off x="5779048" y="1866775"/>
              <a:ext cx="0" cy="503700"/>
            </a:xfrm>
            <a:prstGeom prst="straightConnector1">
              <a:avLst/>
            </a:prstGeom>
            <a:noFill/>
            <a:ln cap="flat" cmpd="sng" w="19050">
              <a:solidFill>
                <a:srgbClr val="000000"/>
              </a:solidFill>
              <a:prstDash val="solid"/>
              <a:round/>
              <a:headEnd len="sm" w="sm" type="none"/>
              <a:tailEnd len="med" w="med" type="triangle"/>
            </a:ln>
          </p:spPr>
        </p:cxnSp>
        <p:cxnSp>
          <p:nvCxnSpPr>
            <p:cNvPr id="517" name="Google Shape;517;p24"/>
            <p:cNvCxnSpPr/>
            <p:nvPr/>
          </p:nvCxnSpPr>
          <p:spPr>
            <a:xfrm>
              <a:off x="5779048" y="2051461"/>
              <a:ext cx="302400" cy="0"/>
            </a:xfrm>
            <a:prstGeom prst="straightConnector1">
              <a:avLst/>
            </a:prstGeom>
            <a:noFill/>
            <a:ln cap="flat" cmpd="sng" w="19050">
              <a:solidFill>
                <a:srgbClr val="000000"/>
              </a:solidFill>
              <a:prstDash val="solid"/>
              <a:round/>
              <a:headEnd len="sm" w="sm" type="none"/>
              <a:tailEnd len="sm" w="sm" type="none"/>
            </a:ln>
          </p:spPr>
        </p:cxnSp>
        <p:cxnSp>
          <p:nvCxnSpPr>
            <p:cNvPr id="518" name="Google Shape;518;p24"/>
            <p:cNvCxnSpPr/>
            <p:nvPr/>
          </p:nvCxnSpPr>
          <p:spPr>
            <a:xfrm>
              <a:off x="6082549" y="2046688"/>
              <a:ext cx="0" cy="318900"/>
            </a:xfrm>
            <a:prstGeom prst="straightConnector1">
              <a:avLst/>
            </a:prstGeom>
            <a:noFill/>
            <a:ln cap="flat" cmpd="sng" w="19050">
              <a:solidFill>
                <a:srgbClr val="000000"/>
              </a:solidFill>
              <a:prstDash val="solid"/>
              <a:round/>
              <a:headEnd len="sm" w="sm" type="none"/>
              <a:tailEnd len="sm" w="sm" type="none"/>
            </a:ln>
          </p:spPr>
        </p:cxnSp>
      </p:grpSp>
      <p:sp>
        <p:nvSpPr>
          <p:cNvPr id="519" name="Google Shape;519;p24"/>
          <p:cNvSpPr/>
          <p:nvPr/>
        </p:nvSpPr>
        <p:spPr>
          <a:xfrm>
            <a:off x="6150083" y="1840535"/>
            <a:ext cx="442500" cy="434100"/>
          </a:xfrm>
          <a:prstGeom prst="rect">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sz="1100">
                <a:solidFill>
                  <a:srgbClr val="000000"/>
                </a:solidFill>
                <a:latin typeface="Arial"/>
                <a:ea typeface="Arial"/>
                <a:cs typeface="Arial"/>
                <a:sym typeface="Arial"/>
              </a:rPr>
              <a:t>ADC</a:t>
            </a:r>
            <a:endParaRPr b="1" sz="1100">
              <a:solidFill>
                <a:srgbClr val="000000"/>
              </a:solidFill>
              <a:latin typeface="Arial"/>
              <a:ea typeface="Arial"/>
              <a:cs typeface="Arial"/>
              <a:sym typeface="Arial"/>
            </a:endParaRPr>
          </a:p>
        </p:txBody>
      </p:sp>
      <p:sp>
        <p:nvSpPr>
          <p:cNvPr id="520" name="Google Shape;520;p24"/>
          <p:cNvSpPr/>
          <p:nvPr/>
        </p:nvSpPr>
        <p:spPr>
          <a:xfrm>
            <a:off x="3572189" y="2511623"/>
            <a:ext cx="852300" cy="2076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200">
                <a:solidFill>
                  <a:srgbClr val="000000"/>
                </a:solidFill>
              </a:rPr>
              <a:t>Amplifier</a:t>
            </a:r>
            <a:endParaRPr sz="1200">
              <a:solidFill>
                <a:srgbClr val="000000"/>
              </a:solidFill>
            </a:endParaRPr>
          </a:p>
        </p:txBody>
      </p:sp>
      <p:sp>
        <p:nvSpPr>
          <p:cNvPr id="521" name="Google Shape;521;p24"/>
          <p:cNvSpPr/>
          <p:nvPr/>
        </p:nvSpPr>
        <p:spPr>
          <a:xfrm>
            <a:off x="4735076" y="2420699"/>
            <a:ext cx="852300" cy="3462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200">
                <a:solidFill>
                  <a:srgbClr val="000000"/>
                </a:solidFill>
              </a:rPr>
              <a:t>Low-pass </a:t>
            </a:r>
            <a:endParaRPr sz="1200"/>
          </a:p>
          <a:p>
            <a:pPr indent="0" lvl="0" marL="0" marR="0" rtl="0" algn="ctr">
              <a:spcBef>
                <a:spcPts val="0"/>
              </a:spcBef>
              <a:spcAft>
                <a:spcPts val="0"/>
              </a:spcAft>
              <a:buNone/>
            </a:pPr>
            <a:r>
              <a:rPr lang="en" sz="1200">
                <a:solidFill>
                  <a:srgbClr val="000000"/>
                </a:solidFill>
              </a:rPr>
              <a:t>Filter</a:t>
            </a:r>
            <a:endParaRPr sz="1200">
              <a:solidFill>
                <a:srgbClr val="000000"/>
              </a:solidFill>
            </a:endParaRPr>
          </a:p>
        </p:txBody>
      </p:sp>
      <p:cxnSp>
        <p:nvCxnSpPr>
          <p:cNvPr id="522" name="Google Shape;522;p24"/>
          <p:cNvCxnSpPr/>
          <p:nvPr/>
        </p:nvCxnSpPr>
        <p:spPr>
          <a:xfrm>
            <a:off x="4371778" y="2062594"/>
            <a:ext cx="346200" cy="0"/>
          </a:xfrm>
          <a:prstGeom prst="straightConnector1">
            <a:avLst/>
          </a:prstGeom>
          <a:noFill/>
          <a:ln cap="flat" cmpd="sng" w="19050">
            <a:solidFill>
              <a:srgbClr val="000000"/>
            </a:solidFill>
            <a:prstDash val="solid"/>
            <a:round/>
            <a:headEnd len="sm" w="sm" type="none"/>
            <a:tailEnd len="med" w="med" type="triangle"/>
          </a:ln>
        </p:spPr>
      </p:cxnSp>
      <p:cxnSp>
        <p:nvCxnSpPr>
          <p:cNvPr id="523" name="Google Shape;523;p24"/>
          <p:cNvCxnSpPr/>
          <p:nvPr/>
        </p:nvCxnSpPr>
        <p:spPr>
          <a:xfrm>
            <a:off x="5602211" y="2064959"/>
            <a:ext cx="346200" cy="0"/>
          </a:xfrm>
          <a:prstGeom prst="straightConnector1">
            <a:avLst/>
          </a:prstGeom>
          <a:noFill/>
          <a:ln cap="flat" cmpd="sng" w="19050">
            <a:solidFill>
              <a:srgbClr val="000000"/>
            </a:solidFill>
            <a:prstDash val="solid"/>
            <a:round/>
            <a:headEnd len="sm" w="sm" type="none"/>
            <a:tailEnd len="med" w="med" type="triangle"/>
          </a:ln>
        </p:spPr>
      </p:cxnSp>
      <p:sp>
        <p:nvSpPr>
          <p:cNvPr id="524" name="Google Shape;524;p24"/>
          <p:cNvSpPr/>
          <p:nvPr/>
        </p:nvSpPr>
        <p:spPr>
          <a:xfrm>
            <a:off x="5974187" y="2329796"/>
            <a:ext cx="786600" cy="4848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200">
                <a:solidFill>
                  <a:srgbClr val="000000"/>
                </a:solidFill>
              </a:rPr>
              <a:t>Analog to digital converter</a:t>
            </a:r>
            <a:endParaRPr sz="1200">
              <a:solidFill>
                <a:srgbClr val="000000"/>
              </a:solidFill>
            </a:endParaRPr>
          </a:p>
        </p:txBody>
      </p:sp>
      <p:cxnSp>
        <p:nvCxnSpPr>
          <p:cNvPr id="525" name="Google Shape;525;p24"/>
          <p:cNvCxnSpPr/>
          <p:nvPr/>
        </p:nvCxnSpPr>
        <p:spPr>
          <a:xfrm>
            <a:off x="3027645" y="2064950"/>
            <a:ext cx="445200" cy="0"/>
          </a:xfrm>
          <a:prstGeom prst="straightConnector1">
            <a:avLst/>
          </a:prstGeom>
          <a:noFill/>
          <a:ln cap="flat" cmpd="sng" w="19050">
            <a:solidFill>
              <a:srgbClr val="000000"/>
            </a:solidFill>
            <a:prstDash val="solid"/>
            <a:round/>
            <a:headEnd len="sm" w="sm" type="none"/>
            <a:tailEnd len="med" w="med" type="triangle"/>
          </a:ln>
        </p:spPr>
      </p:cxnSp>
      <p:sp>
        <p:nvSpPr>
          <p:cNvPr id="526" name="Google Shape;526;p24"/>
          <p:cNvSpPr/>
          <p:nvPr/>
        </p:nvSpPr>
        <p:spPr>
          <a:xfrm>
            <a:off x="1085564" y="1765233"/>
            <a:ext cx="744900" cy="592800"/>
          </a:xfrm>
          <a:prstGeom prst="rightArrow">
            <a:avLst>
              <a:gd fmla="val 50000" name="adj1"/>
              <a:gd fmla="val 50000" name="adj2"/>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a:t>Input</a:t>
            </a:r>
            <a:endParaRPr b="1" sz="1400"/>
          </a:p>
        </p:txBody>
      </p:sp>
      <p:sp>
        <p:nvSpPr>
          <p:cNvPr id="527" name="Google Shape;527;p24"/>
          <p:cNvSpPr/>
          <p:nvPr/>
        </p:nvSpPr>
        <p:spPr>
          <a:xfrm>
            <a:off x="7033673" y="1775478"/>
            <a:ext cx="916500" cy="592800"/>
          </a:xfrm>
          <a:prstGeom prst="rightArrow">
            <a:avLst>
              <a:gd fmla="val 50000" name="adj1"/>
              <a:gd fmla="val 50000" name="adj2"/>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a:t>Output</a:t>
            </a:r>
            <a:endParaRPr b="1" sz="1400"/>
          </a:p>
        </p:txBody>
      </p:sp>
      <p:sp>
        <p:nvSpPr>
          <p:cNvPr id="528" name="Google Shape;528;p24"/>
          <p:cNvSpPr txBox="1"/>
          <p:nvPr/>
        </p:nvSpPr>
        <p:spPr>
          <a:xfrm>
            <a:off x="7089023" y="1241566"/>
            <a:ext cx="15342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Audio</a:t>
            </a:r>
            <a:endParaRPr i="1" sz="1800">
              <a:latin typeface="Calibri"/>
              <a:ea typeface="Calibri"/>
              <a:cs typeface="Calibri"/>
              <a:sym typeface="Calibri"/>
            </a:endParaRPr>
          </a:p>
        </p:txBody>
      </p:sp>
      <p:sp>
        <p:nvSpPr>
          <p:cNvPr id="529" name="Google Shape;529;p24"/>
          <p:cNvSpPr txBox="1"/>
          <p:nvPr/>
        </p:nvSpPr>
        <p:spPr>
          <a:xfrm>
            <a:off x="963614" y="1231333"/>
            <a:ext cx="9888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Sound</a:t>
            </a:r>
            <a:endParaRPr i="1" sz="1800">
              <a:latin typeface="Calibri"/>
              <a:ea typeface="Calibri"/>
              <a:cs typeface="Calibri"/>
              <a:sym typeface="Calibri"/>
            </a:endParaRPr>
          </a:p>
        </p:txBody>
      </p:sp>
      <p:sp>
        <p:nvSpPr>
          <p:cNvPr id="530" name="Google Shape;530;p24"/>
          <p:cNvSpPr txBox="1"/>
          <p:nvPr/>
        </p:nvSpPr>
        <p:spPr>
          <a:xfrm>
            <a:off x="962156" y="3451152"/>
            <a:ext cx="9888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Sound</a:t>
            </a:r>
            <a:endParaRPr i="1" sz="1800">
              <a:latin typeface="Calibri"/>
              <a:ea typeface="Calibri"/>
              <a:cs typeface="Calibri"/>
              <a:sym typeface="Calibri"/>
            </a:endParaRPr>
          </a:p>
        </p:txBody>
      </p:sp>
      <p:sp>
        <p:nvSpPr>
          <p:cNvPr id="531" name="Google Shape;531;p24"/>
          <p:cNvSpPr txBox="1"/>
          <p:nvPr/>
        </p:nvSpPr>
        <p:spPr>
          <a:xfrm>
            <a:off x="7903189" y="1914953"/>
            <a:ext cx="1111500" cy="2538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600">
                <a:solidFill>
                  <a:srgbClr val="000000"/>
                </a:solidFill>
                <a:latin typeface="Consolas"/>
                <a:ea typeface="Consolas"/>
                <a:cs typeface="Consolas"/>
                <a:sym typeface="Consolas"/>
              </a:rPr>
              <a:t>0101</a:t>
            </a:r>
            <a:r>
              <a:rPr lang="en" sz="1600">
                <a:latin typeface="Consolas"/>
                <a:ea typeface="Consolas"/>
                <a:cs typeface="Consolas"/>
                <a:sym typeface="Consolas"/>
              </a:rPr>
              <a:t>...</a:t>
            </a:r>
            <a:endParaRPr sz="1600">
              <a:solidFill>
                <a:srgbClr val="000000"/>
              </a:solidFill>
              <a:latin typeface="Consolas"/>
              <a:ea typeface="Consolas"/>
              <a:cs typeface="Consolas"/>
              <a:sym typeface="Consolas"/>
            </a:endParaRPr>
          </a:p>
        </p:txBody>
      </p:sp>
      <p:sp>
        <p:nvSpPr>
          <p:cNvPr id="532" name="Google Shape;532;p24"/>
          <p:cNvSpPr/>
          <p:nvPr/>
        </p:nvSpPr>
        <p:spPr>
          <a:xfrm>
            <a:off x="2069811" y="2500819"/>
            <a:ext cx="988800" cy="2076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200"/>
              <a:t>Microphone</a:t>
            </a:r>
            <a:endParaRPr sz="1200">
              <a:solidFill>
                <a:srgbClr val="000000"/>
              </a:solidFill>
            </a:endParaRPr>
          </a:p>
        </p:txBody>
      </p:sp>
      <p:grpSp>
        <p:nvGrpSpPr>
          <p:cNvPr id="533" name="Google Shape;533;p24"/>
          <p:cNvGrpSpPr/>
          <p:nvPr/>
        </p:nvGrpSpPr>
        <p:grpSpPr>
          <a:xfrm>
            <a:off x="7084124" y="3418871"/>
            <a:ext cx="1848914" cy="958906"/>
            <a:chOff x="7084124" y="3418871"/>
            <a:chExt cx="1848914" cy="958906"/>
          </a:xfrm>
        </p:grpSpPr>
        <p:sp>
          <p:nvSpPr>
            <p:cNvPr id="534" name="Google Shape;534;p24"/>
            <p:cNvSpPr txBox="1"/>
            <p:nvPr/>
          </p:nvSpPr>
          <p:spPr>
            <a:xfrm>
              <a:off x="7084124" y="3927017"/>
              <a:ext cx="1389600" cy="230700"/>
            </a:xfrm>
            <a:prstGeom prst="rect">
              <a:avLst/>
            </a:prstGeom>
            <a:blipFill rotWithShape="1">
              <a:blip r:embed="rId18">
                <a:alphaModFix/>
              </a:blip>
              <a:stretch>
                <a:fillRect b="-27448"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535" name="Google Shape;535;p24"/>
            <p:cNvSpPr txBox="1"/>
            <p:nvPr/>
          </p:nvSpPr>
          <p:spPr>
            <a:xfrm>
              <a:off x="7253338" y="4147077"/>
              <a:ext cx="1679700" cy="230700"/>
            </a:xfrm>
            <a:prstGeom prst="rect">
              <a:avLst/>
            </a:prstGeom>
            <a:blipFill rotWithShape="1">
              <a:blip r:embed="rId19">
                <a:alphaModFix/>
              </a:blip>
              <a:stretch>
                <a:fillRect b="-26919" l="-2819"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536" name="Google Shape;536;p24"/>
            <p:cNvSpPr txBox="1"/>
            <p:nvPr/>
          </p:nvSpPr>
          <p:spPr>
            <a:xfrm>
              <a:off x="7165106" y="3418871"/>
              <a:ext cx="9888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Audio</a:t>
              </a:r>
              <a:endParaRPr i="1" sz="1800">
                <a:latin typeface="Calibri"/>
                <a:ea typeface="Calibri"/>
                <a:cs typeface="Calibri"/>
                <a:sym typeface="Calibri"/>
              </a:endParaRPr>
            </a:p>
          </p:txBody>
        </p:sp>
      </p:grpSp>
      <p:grpSp>
        <p:nvGrpSpPr>
          <p:cNvPr id="537" name="Google Shape;537;p24"/>
          <p:cNvGrpSpPr/>
          <p:nvPr/>
        </p:nvGrpSpPr>
        <p:grpSpPr>
          <a:xfrm>
            <a:off x="714520" y="3820738"/>
            <a:ext cx="5175580" cy="820140"/>
            <a:chOff x="714520" y="3820738"/>
            <a:chExt cx="5175580" cy="820140"/>
          </a:xfrm>
        </p:grpSpPr>
        <p:sp>
          <p:nvSpPr>
            <p:cNvPr id="538" name="Google Shape;538;p24"/>
            <p:cNvSpPr txBox="1"/>
            <p:nvPr/>
          </p:nvSpPr>
          <p:spPr>
            <a:xfrm>
              <a:off x="714520" y="3820738"/>
              <a:ext cx="988800" cy="50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latin typeface="Calibri"/>
                  <a:ea typeface="Calibri"/>
                  <a:cs typeface="Calibri"/>
                  <a:sym typeface="Calibri"/>
                </a:rPr>
                <a:t>Ambient </a:t>
              </a:r>
              <a:endParaRPr i="1" sz="1800">
                <a:latin typeface="Calibri"/>
                <a:ea typeface="Calibri"/>
                <a:cs typeface="Calibri"/>
                <a:sym typeface="Calibri"/>
              </a:endParaRPr>
            </a:p>
            <a:p>
              <a:pPr indent="0" lvl="0" marL="0" rtl="0" algn="r">
                <a:spcBef>
                  <a:spcPts val="0"/>
                </a:spcBef>
                <a:spcAft>
                  <a:spcPts val="0"/>
                </a:spcAft>
                <a:buNone/>
              </a:pPr>
              <a:r>
                <a:rPr i="1" lang="en" sz="1800">
                  <a:latin typeface="Calibri"/>
                  <a:ea typeface="Calibri"/>
                  <a:cs typeface="Calibri"/>
                  <a:sym typeface="Calibri"/>
                </a:rPr>
                <a:t>n</a:t>
              </a:r>
              <a:r>
                <a:rPr i="1" lang="en" sz="1800">
                  <a:latin typeface="Calibri"/>
                  <a:ea typeface="Calibri"/>
                  <a:cs typeface="Calibri"/>
                  <a:sym typeface="Calibri"/>
                </a:rPr>
                <a:t>oise</a:t>
              </a:r>
              <a:endParaRPr i="1" sz="1800">
                <a:latin typeface="Calibri"/>
                <a:ea typeface="Calibri"/>
                <a:cs typeface="Calibri"/>
                <a:sym typeface="Calibri"/>
              </a:endParaRPr>
            </a:p>
          </p:txBody>
        </p:sp>
        <p:sp>
          <p:nvSpPr>
            <p:cNvPr id="539" name="Google Shape;539;p24"/>
            <p:cNvSpPr txBox="1"/>
            <p:nvPr/>
          </p:nvSpPr>
          <p:spPr>
            <a:xfrm>
              <a:off x="3740300" y="4137177"/>
              <a:ext cx="16527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Electrical</a:t>
              </a:r>
              <a:r>
                <a:rPr i="1" lang="en" sz="1800">
                  <a:latin typeface="Calibri"/>
                  <a:ea typeface="Calibri"/>
                  <a:cs typeface="Calibri"/>
                  <a:sym typeface="Calibri"/>
                </a:rPr>
                <a:t> noise</a:t>
              </a:r>
              <a:endParaRPr i="1" sz="1800">
                <a:latin typeface="Calibri"/>
                <a:ea typeface="Calibri"/>
                <a:cs typeface="Calibri"/>
                <a:sym typeface="Calibri"/>
              </a:endParaRPr>
            </a:p>
          </p:txBody>
        </p:sp>
        <p:cxnSp>
          <p:nvCxnSpPr>
            <p:cNvPr id="540" name="Google Shape;540;p24"/>
            <p:cNvCxnSpPr>
              <a:stCxn id="539" idx="1"/>
              <a:endCxn id="490" idx="2"/>
            </p:cNvCxnSpPr>
            <p:nvPr/>
          </p:nvCxnSpPr>
          <p:spPr>
            <a:xfrm rot="10800000">
              <a:off x="3248600" y="4026327"/>
              <a:ext cx="491700" cy="362700"/>
            </a:xfrm>
            <a:prstGeom prst="straightConnector1">
              <a:avLst/>
            </a:prstGeom>
            <a:noFill/>
            <a:ln cap="flat" cmpd="sng" w="9525">
              <a:solidFill>
                <a:schemeClr val="dk2"/>
              </a:solidFill>
              <a:prstDash val="dash"/>
              <a:round/>
              <a:headEnd len="med" w="med" type="oval"/>
              <a:tailEnd len="med" w="med" type="oval"/>
            </a:ln>
          </p:spPr>
        </p:cxnSp>
        <p:cxnSp>
          <p:nvCxnSpPr>
            <p:cNvPr id="541" name="Google Shape;541;p24"/>
            <p:cNvCxnSpPr>
              <a:stCxn id="539" idx="3"/>
              <a:endCxn id="500" idx="2"/>
            </p:cNvCxnSpPr>
            <p:nvPr/>
          </p:nvCxnSpPr>
          <p:spPr>
            <a:xfrm flipH="1" rot="10800000">
              <a:off x="5393000" y="4029027"/>
              <a:ext cx="497100" cy="360000"/>
            </a:xfrm>
            <a:prstGeom prst="straightConnector1">
              <a:avLst/>
            </a:prstGeom>
            <a:noFill/>
            <a:ln cap="flat" cmpd="sng" w="9525">
              <a:solidFill>
                <a:schemeClr val="dk2"/>
              </a:solidFill>
              <a:prstDash val="dash"/>
              <a:round/>
              <a:headEnd len="med" w="med" type="oval"/>
              <a:tailEnd len="med" w="med" type="oval"/>
            </a:ln>
          </p:spPr>
        </p:cxnSp>
        <p:cxnSp>
          <p:nvCxnSpPr>
            <p:cNvPr id="542" name="Google Shape;542;p24"/>
            <p:cNvCxnSpPr/>
            <p:nvPr/>
          </p:nvCxnSpPr>
          <p:spPr>
            <a:xfrm rot="10800000">
              <a:off x="4544050" y="4027925"/>
              <a:ext cx="0" cy="260100"/>
            </a:xfrm>
            <a:prstGeom prst="straightConnector1">
              <a:avLst/>
            </a:prstGeom>
            <a:noFill/>
            <a:ln cap="flat" cmpd="sng" w="9525">
              <a:solidFill>
                <a:schemeClr val="dk2"/>
              </a:solidFill>
              <a:prstDash val="dash"/>
              <a:round/>
              <a:headEnd len="med" w="med" type="oval"/>
              <a:tailEnd len="med" w="med" type="oval"/>
            </a:ln>
          </p:spPr>
        </p:cxnSp>
      </p:grpSp>
      <p:pic>
        <p:nvPicPr>
          <p:cNvPr descr="elated image" id="543" name="Google Shape;543;p24"/>
          <p:cNvPicPr preferRelativeResize="0"/>
          <p:nvPr/>
        </p:nvPicPr>
        <p:blipFill rotWithShape="1">
          <a:blip r:embed="rId20">
            <a:alphaModFix/>
          </a:blip>
          <a:srcRect b="0" l="0" r="0" t="0"/>
          <a:stretch/>
        </p:blipFill>
        <p:spPr>
          <a:xfrm>
            <a:off x="307450" y="1653100"/>
            <a:ext cx="625800" cy="817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grpSp>
        <p:nvGrpSpPr>
          <p:cNvPr id="548" name="Google Shape;548;p25"/>
          <p:cNvGrpSpPr/>
          <p:nvPr/>
        </p:nvGrpSpPr>
        <p:grpSpPr>
          <a:xfrm>
            <a:off x="733556" y="2333945"/>
            <a:ext cx="7779719" cy="2260105"/>
            <a:chOff x="733556" y="2333945"/>
            <a:chExt cx="7779719" cy="2260105"/>
          </a:xfrm>
        </p:grpSpPr>
        <p:sp>
          <p:nvSpPr>
            <p:cNvPr id="549" name="Google Shape;549;p25"/>
            <p:cNvSpPr/>
            <p:nvPr/>
          </p:nvSpPr>
          <p:spPr>
            <a:xfrm>
              <a:off x="748975" y="2719650"/>
              <a:ext cx="7764300" cy="18744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5"/>
            <p:cNvSpPr txBox="1"/>
            <p:nvPr/>
          </p:nvSpPr>
          <p:spPr>
            <a:xfrm>
              <a:off x="2012019" y="3736753"/>
              <a:ext cx="479400" cy="300000"/>
            </a:xfrm>
            <a:prstGeom prst="rect">
              <a:avLst/>
            </a:prstGeom>
            <a:blipFill rotWithShape="1">
              <a:blip r:embed="rId3">
                <a:alphaModFix/>
              </a:blip>
              <a:stretch>
                <a:fillRect b="-150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551" name="Google Shape;551;p25"/>
            <p:cNvSpPr txBox="1"/>
            <p:nvPr/>
          </p:nvSpPr>
          <p:spPr>
            <a:xfrm>
              <a:off x="3654322" y="3735447"/>
              <a:ext cx="405900" cy="300000"/>
            </a:xfrm>
            <a:prstGeom prst="rect">
              <a:avLst/>
            </a:prstGeom>
            <a:blipFill rotWithShape="1">
              <a:blip r:embed="rId4">
                <a:alphaModFix/>
              </a:blip>
              <a:stretch>
                <a:fillRect b="-460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552" name="Google Shape;552;p25"/>
            <p:cNvSpPr txBox="1"/>
            <p:nvPr/>
          </p:nvSpPr>
          <p:spPr>
            <a:xfrm>
              <a:off x="4859093" y="3732690"/>
              <a:ext cx="501600" cy="300000"/>
            </a:xfrm>
            <a:prstGeom prst="rect">
              <a:avLst/>
            </a:prstGeom>
            <a:blipFill rotWithShape="1">
              <a:blip r:embed="rId5">
                <a:alphaModFix/>
              </a:blip>
              <a:stretch>
                <a:fillRect b="0"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553" name="Google Shape;553;p25"/>
            <p:cNvSpPr txBox="1"/>
            <p:nvPr/>
          </p:nvSpPr>
          <p:spPr>
            <a:xfrm>
              <a:off x="2771627" y="3693255"/>
              <a:ext cx="369900" cy="3462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b="1" lang="en" sz="1800">
                  <a:solidFill>
                    <a:schemeClr val="dk1"/>
                  </a:solidFill>
                  <a:latin typeface="Arial"/>
                  <a:ea typeface="Arial"/>
                  <a:cs typeface="Arial"/>
                  <a:sym typeface="Arial"/>
                </a:rPr>
                <a:t>…</a:t>
              </a:r>
              <a:endParaRPr b="1" sz="1800">
                <a:solidFill>
                  <a:schemeClr val="dk1"/>
                </a:solidFill>
                <a:latin typeface="Arial"/>
                <a:ea typeface="Arial"/>
                <a:cs typeface="Arial"/>
                <a:sym typeface="Arial"/>
              </a:endParaRPr>
            </a:p>
          </p:txBody>
        </p:sp>
        <p:sp>
          <p:nvSpPr>
            <p:cNvPr id="554" name="Google Shape;554;p25"/>
            <p:cNvSpPr txBox="1"/>
            <p:nvPr/>
          </p:nvSpPr>
          <p:spPr>
            <a:xfrm>
              <a:off x="4360106" y="3681023"/>
              <a:ext cx="369900" cy="3462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b="1" lang="en" sz="1800">
                  <a:solidFill>
                    <a:schemeClr val="dk1"/>
                  </a:solidFill>
                  <a:latin typeface="Arial"/>
                  <a:ea typeface="Arial"/>
                  <a:cs typeface="Arial"/>
                  <a:sym typeface="Arial"/>
                </a:rPr>
                <a:t>…</a:t>
              </a:r>
              <a:endParaRPr b="1" sz="1800">
                <a:solidFill>
                  <a:schemeClr val="dk1"/>
                </a:solidFill>
                <a:latin typeface="Arial"/>
                <a:ea typeface="Arial"/>
                <a:cs typeface="Arial"/>
                <a:sym typeface="Arial"/>
              </a:endParaRPr>
            </a:p>
          </p:txBody>
        </p:sp>
        <p:sp>
          <p:nvSpPr>
            <p:cNvPr id="555" name="Google Shape;555;p25"/>
            <p:cNvSpPr txBox="1"/>
            <p:nvPr/>
          </p:nvSpPr>
          <p:spPr>
            <a:xfrm>
              <a:off x="1991445" y="3339772"/>
              <a:ext cx="196200" cy="184800"/>
            </a:xfrm>
            <a:prstGeom prst="rect">
              <a:avLst/>
            </a:prstGeom>
            <a:blipFill rotWithShape="1">
              <a:blip r:embed="rId6">
                <a:alphaModFix/>
              </a:blip>
              <a:stretch>
                <a:fillRect b="-21949" l="-20928" r="-20928"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556" name="Google Shape;556;p25"/>
            <p:cNvSpPr/>
            <p:nvPr/>
          </p:nvSpPr>
          <p:spPr>
            <a:xfrm>
              <a:off x="2303115" y="2957261"/>
              <a:ext cx="689100" cy="606600"/>
            </a:xfrm>
            <a:prstGeom prst="rect">
              <a:avLst/>
            </a:prstGeom>
            <a:blipFill rotWithShape="1">
              <a:blip r:embed="rId7">
                <a:alphaModFix/>
              </a:blip>
              <a:stretch>
                <a:fillRect b="0" l="0" r="0" t="0"/>
              </a:stretch>
            </a:blipFill>
            <a:ln cap="flat" cmpd="sng" w="9525">
              <a:solidFill>
                <a:schemeClr val="dk1"/>
              </a:solidFill>
              <a:prstDash val="solid"/>
              <a:round/>
              <a:headEnd len="sm" w="sm" type="none"/>
              <a:tailEnd len="sm" w="sm" type="none"/>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557" name="Google Shape;557;p25"/>
            <p:cNvSpPr/>
            <p:nvPr/>
          </p:nvSpPr>
          <p:spPr>
            <a:xfrm>
              <a:off x="3896060" y="2952998"/>
              <a:ext cx="696000" cy="611100"/>
            </a:xfrm>
            <a:prstGeom prst="rect">
              <a:avLst/>
            </a:prstGeom>
            <a:blipFill rotWithShape="1">
              <a:blip r:embed="rId8">
                <a:alphaModFix/>
              </a:blip>
              <a:stretch>
                <a:fillRect b="0" l="0" r="0" t="0"/>
              </a:stretch>
            </a:blipFill>
            <a:ln cap="flat" cmpd="sng" w="9525">
              <a:solidFill>
                <a:schemeClr val="dk1"/>
              </a:solidFill>
              <a:prstDash val="solid"/>
              <a:round/>
              <a:headEnd len="sm" w="sm" type="none"/>
              <a:tailEnd len="sm" w="sm" type="none"/>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558" name="Google Shape;558;p25"/>
            <p:cNvSpPr/>
            <p:nvPr/>
          </p:nvSpPr>
          <p:spPr>
            <a:xfrm>
              <a:off x="5489735" y="2952998"/>
              <a:ext cx="696000" cy="606600"/>
            </a:xfrm>
            <a:prstGeom prst="rect">
              <a:avLst/>
            </a:prstGeom>
            <a:blipFill rotWithShape="1">
              <a:blip r:embed="rId9">
                <a:alphaModFix/>
              </a:blip>
              <a:stretch>
                <a:fillRect b="0" l="0" r="0" t="0"/>
              </a:stretch>
            </a:blipFill>
            <a:ln cap="flat" cmpd="sng" w="9525">
              <a:solidFill>
                <a:schemeClr val="dk1"/>
              </a:solidFill>
              <a:prstDash val="solid"/>
              <a:round/>
              <a:headEnd len="sm" w="sm" type="none"/>
              <a:tailEnd len="sm" w="sm" type="none"/>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559" name="Google Shape;559;p25"/>
            <p:cNvCxnSpPr/>
            <p:nvPr/>
          </p:nvCxnSpPr>
          <p:spPr>
            <a:xfrm>
              <a:off x="3584506" y="3150681"/>
              <a:ext cx="311700" cy="0"/>
            </a:xfrm>
            <a:prstGeom prst="straightConnector1">
              <a:avLst/>
            </a:prstGeom>
            <a:noFill/>
            <a:ln cap="flat" cmpd="sng" w="19050">
              <a:solidFill>
                <a:srgbClr val="FF0000"/>
              </a:solidFill>
              <a:prstDash val="solid"/>
              <a:round/>
              <a:headEnd len="sm" w="sm" type="none"/>
              <a:tailEnd len="lg" w="lg" type="triangle"/>
            </a:ln>
          </p:spPr>
        </p:cxnSp>
        <p:sp>
          <p:nvSpPr>
            <p:cNvPr id="560" name="Google Shape;560;p25"/>
            <p:cNvSpPr txBox="1"/>
            <p:nvPr/>
          </p:nvSpPr>
          <p:spPr>
            <a:xfrm>
              <a:off x="3253591" y="2917631"/>
              <a:ext cx="369900" cy="3462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b="1" lang="en" sz="1800">
                  <a:solidFill>
                    <a:srgbClr val="FF0000"/>
                  </a:solidFill>
                  <a:latin typeface="Arial"/>
                  <a:ea typeface="Arial"/>
                  <a:cs typeface="Arial"/>
                  <a:sym typeface="Arial"/>
                </a:rPr>
                <a:t>…</a:t>
              </a:r>
              <a:endParaRPr b="1" sz="1800">
                <a:solidFill>
                  <a:srgbClr val="FF0000"/>
                </a:solidFill>
                <a:latin typeface="Arial"/>
                <a:ea typeface="Arial"/>
                <a:cs typeface="Arial"/>
                <a:sym typeface="Arial"/>
              </a:endParaRPr>
            </a:p>
          </p:txBody>
        </p:sp>
        <p:cxnSp>
          <p:nvCxnSpPr>
            <p:cNvPr id="561" name="Google Shape;561;p25"/>
            <p:cNvCxnSpPr/>
            <p:nvPr/>
          </p:nvCxnSpPr>
          <p:spPr>
            <a:xfrm>
              <a:off x="4592778" y="3150970"/>
              <a:ext cx="311700" cy="0"/>
            </a:xfrm>
            <a:prstGeom prst="straightConnector1">
              <a:avLst/>
            </a:prstGeom>
            <a:noFill/>
            <a:ln cap="flat" cmpd="sng" w="19050">
              <a:solidFill>
                <a:srgbClr val="FF0000"/>
              </a:solidFill>
              <a:prstDash val="solid"/>
              <a:round/>
              <a:headEnd len="sm" w="sm" type="none"/>
              <a:tailEnd len="lg" w="lg" type="triangle"/>
            </a:ln>
          </p:spPr>
        </p:cxnSp>
        <p:cxnSp>
          <p:nvCxnSpPr>
            <p:cNvPr id="562" name="Google Shape;562;p25"/>
            <p:cNvCxnSpPr/>
            <p:nvPr/>
          </p:nvCxnSpPr>
          <p:spPr>
            <a:xfrm>
              <a:off x="5185029" y="3150970"/>
              <a:ext cx="311700" cy="0"/>
            </a:xfrm>
            <a:prstGeom prst="straightConnector1">
              <a:avLst/>
            </a:prstGeom>
            <a:noFill/>
            <a:ln cap="flat" cmpd="sng" w="19050">
              <a:solidFill>
                <a:srgbClr val="FF0000"/>
              </a:solidFill>
              <a:prstDash val="solid"/>
              <a:round/>
              <a:headEnd len="sm" w="sm" type="none"/>
              <a:tailEnd len="lg" w="lg" type="triangle"/>
            </a:ln>
          </p:spPr>
        </p:cxnSp>
        <p:sp>
          <p:nvSpPr>
            <p:cNvPr id="563" name="Google Shape;563;p25"/>
            <p:cNvSpPr txBox="1"/>
            <p:nvPr/>
          </p:nvSpPr>
          <p:spPr>
            <a:xfrm>
              <a:off x="4854114" y="2911572"/>
              <a:ext cx="369900" cy="3462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b="1" lang="en" sz="1800">
                  <a:solidFill>
                    <a:srgbClr val="FF0000"/>
                  </a:solidFill>
                  <a:latin typeface="Arial"/>
                  <a:ea typeface="Arial"/>
                  <a:cs typeface="Arial"/>
                  <a:sym typeface="Arial"/>
                </a:rPr>
                <a:t>…</a:t>
              </a:r>
              <a:endParaRPr b="1" sz="1800">
                <a:solidFill>
                  <a:srgbClr val="FF0000"/>
                </a:solidFill>
                <a:latin typeface="Arial"/>
                <a:ea typeface="Arial"/>
                <a:cs typeface="Arial"/>
                <a:sym typeface="Arial"/>
              </a:endParaRPr>
            </a:p>
          </p:txBody>
        </p:sp>
        <p:cxnSp>
          <p:nvCxnSpPr>
            <p:cNvPr id="564" name="Google Shape;564;p25"/>
            <p:cNvCxnSpPr/>
            <p:nvPr/>
          </p:nvCxnSpPr>
          <p:spPr>
            <a:xfrm>
              <a:off x="2992958" y="3150675"/>
              <a:ext cx="311700" cy="0"/>
            </a:xfrm>
            <a:prstGeom prst="straightConnector1">
              <a:avLst/>
            </a:prstGeom>
            <a:noFill/>
            <a:ln cap="flat" cmpd="sng" w="19050">
              <a:solidFill>
                <a:srgbClr val="FF0000"/>
              </a:solidFill>
              <a:prstDash val="solid"/>
              <a:round/>
              <a:headEnd len="sm" w="sm" type="none"/>
              <a:tailEnd len="lg" w="lg" type="triangle"/>
            </a:ln>
          </p:spPr>
        </p:cxnSp>
        <p:sp>
          <p:nvSpPr>
            <p:cNvPr id="565" name="Google Shape;565;p25"/>
            <p:cNvSpPr txBox="1"/>
            <p:nvPr/>
          </p:nvSpPr>
          <p:spPr>
            <a:xfrm>
              <a:off x="3585930" y="3339272"/>
              <a:ext cx="196200" cy="184800"/>
            </a:xfrm>
            <a:prstGeom prst="rect">
              <a:avLst/>
            </a:prstGeom>
            <a:blipFill rotWithShape="1">
              <a:blip r:embed="rId10">
                <a:alphaModFix/>
              </a:blip>
              <a:stretch>
                <a:fillRect b="-25000" l="-20928" r="-20928"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566" name="Google Shape;566;p25"/>
            <p:cNvSpPr txBox="1"/>
            <p:nvPr/>
          </p:nvSpPr>
          <p:spPr>
            <a:xfrm>
              <a:off x="5188109" y="3341214"/>
              <a:ext cx="196200" cy="184800"/>
            </a:xfrm>
            <a:prstGeom prst="rect">
              <a:avLst/>
            </a:prstGeom>
            <a:blipFill rotWithShape="1">
              <a:blip r:embed="rId11">
                <a:alphaModFix/>
              </a:blip>
              <a:stretch>
                <a:fillRect b="-21949" l="-20928" r="-20928"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567" name="Google Shape;567;p25"/>
            <p:cNvCxnSpPr/>
            <p:nvPr/>
          </p:nvCxnSpPr>
          <p:spPr>
            <a:xfrm>
              <a:off x="5349465" y="3441325"/>
              <a:ext cx="143400" cy="0"/>
            </a:xfrm>
            <a:prstGeom prst="straightConnector1">
              <a:avLst/>
            </a:prstGeom>
            <a:noFill/>
            <a:ln cap="flat" cmpd="sng" w="19050">
              <a:solidFill>
                <a:srgbClr val="FF0000"/>
              </a:solidFill>
              <a:prstDash val="solid"/>
              <a:round/>
              <a:headEnd len="sm" w="sm" type="none"/>
              <a:tailEnd len="lg" w="lg" type="triangle"/>
            </a:ln>
          </p:spPr>
        </p:cxnSp>
        <p:sp>
          <p:nvSpPr>
            <p:cNvPr id="568" name="Google Shape;568;p25"/>
            <p:cNvSpPr txBox="1"/>
            <p:nvPr/>
          </p:nvSpPr>
          <p:spPr>
            <a:xfrm>
              <a:off x="1641719" y="3134357"/>
              <a:ext cx="366300" cy="300000"/>
            </a:xfrm>
            <a:prstGeom prst="rect">
              <a:avLst/>
            </a:prstGeom>
            <a:blipFill rotWithShape="1">
              <a:blip r:embed="rId12">
                <a:alphaModFix/>
              </a:blip>
              <a:stretch>
                <a:fillRect b="-302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569" name="Google Shape;569;p25"/>
            <p:cNvSpPr txBox="1"/>
            <p:nvPr/>
          </p:nvSpPr>
          <p:spPr>
            <a:xfrm>
              <a:off x="3243841" y="3129927"/>
              <a:ext cx="364800" cy="300000"/>
            </a:xfrm>
            <a:prstGeom prst="rect">
              <a:avLst/>
            </a:prstGeom>
            <a:blipFill rotWithShape="1">
              <a:blip r:embed="rId13">
                <a:alphaModFix/>
              </a:blip>
              <a:stretch>
                <a:fillRect b="-453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570" name="Google Shape;570;p25"/>
            <p:cNvSpPr txBox="1"/>
            <p:nvPr/>
          </p:nvSpPr>
          <p:spPr>
            <a:xfrm>
              <a:off x="4789500" y="3136487"/>
              <a:ext cx="444300" cy="300000"/>
            </a:xfrm>
            <a:prstGeom prst="rect">
              <a:avLst/>
            </a:prstGeom>
            <a:blipFill rotWithShape="1">
              <a:blip r:embed="rId14">
                <a:alphaModFix/>
              </a:blip>
              <a:stretch>
                <a:fillRect b="0"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571" name="Google Shape;571;p25"/>
            <p:cNvSpPr txBox="1"/>
            <p:nvPr/>
          </p:nvSpPr>
          <p:spPr>
            <a:xfrm>
              <a:off x="2962725" y="2828044"/>
              <a:ext cx="366300" cy="300000"/>
            </a:xfrm>
            <a:prstGeom prst="rect">
              <a:avLst/>
            </a:prstGeom>
            <a:blipFill rotWithShape="1">
              <a:blip r:embed="rId15">
                <a:alphaModFix/>
              </a:blip>
              <a:stretch>
                <a:fillRect b="-302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572" name="Google Shape;572;p25"/>
            <p:cNvSpPr txBox="1"/>
            <p:nvPr/>
          </p:nvSpPr>
          <p:spPr>
            <a:xfrm>
              <a:off x="3514472" y="2830371"/>
              <a:ext cx="366300" cy="300000"/>
            </a:xfrm>
            <a:prstGeom prst="rect">
              <a:avLst/>
            </a:prstGeom>
            <a:blipFill rotWithShape="1">
              <a:blip r:embed="rId16">
                <a:alphaModFix/>
              </a:blip>
              <a:stretch>
                <a:fillRect b="-460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573" name="Google Shape;573;p25"/>
            <p:cNvSpPr txBox="1"/>
            <p:nvPr/>
          </p:nvSpPr>
          <p:spPr>
            <a:xfrm>
              <a:off x="5087361" y="2830371"/>
              <a:ext cx="366300" cy="300000"/>
            </a:xfrm>
            <a:prstGeom prst="rect">
              <a:avLst/>
            </a:prstGeom>
            <a:blipFill rotWithShape="1">
              <a:blip r:embed="rId17">
                <a:alphaModFix/>
              </a:blip>
              <a:stretch>
                <a:fillRect b="0"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574" name="Google Shape;574;p25"/>
            <p:cNvSpPr txBox="1"/>
            <p:nvPr/>
          </p:nvSpPr>
          <p:spPr>
            <a:xfrm>
              <a:off x="4565351" y="2833433"/>
              <a:ext cx="366300" cy="300000"/>
            </a:xfrm>
            <a:prstGeom prst="rect">
              <a:avLst/>
            </a:prstGeom>
            <a:blipFill rotWithShape="1">
              <a:blip r:embed="rId18">
                <a:alphaModFix/>
              </a:blip>
              <a:stretch>
                <a:fillRect b="-4539" l="0" r="-23748"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575" name="Google Shape;575;p25"/>
            <p:cNvSpPr txBox="1"/>
            <p:nvPr/>
          </p:nvSpPr>
          <p:spPr>
            <a:xfrm>
              <a:off x="6174877" y="2825581"/>
              <a:ext cx="368100" cy="300000"/>
            </a:xfrm>
            <a:prstGeom prst="rect">
              <a:avLst/>
            </a:prstGeom>
            <a:blipFill rotWithShape="1">
              <a:blip r:embed="rId19">
                <a:alphaModFix/>
              </a:blip>
              <a:stretch>
                <a:fillRect b="-10768"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576" name="Google Shape;576;p25"/>
            <p:cNvCxnSpPr/>
            <p:nvPr/>
          </p:nvCxnSpPr>
          <p:spPr>
            <a:xfrm>
              <a:off x="1741938" y="3443666"/>
              <a:ext cx="281400" cy="0"/>
            </a:xfrm>
            <a:prstGeom prst="straightConnector1">
              <a:avLst/>
            </a:prstGeom>
            <a:noFill/>
            <a:ln cap="flat" cmpd="sng" w="19050">
              <a:solidFill>
                <a:schemeClr val="accent1"/>
              </a:solidFill>
              <a:prstDash val="solid"/>
              <a:round/>
              <a:headEnd len="sm" w="sm" type="none"/>
              <a:tailEnd len="lg" w="lg" type="triangle"/>
            </a:ln>
          </p:spPr>
        </p:cxnSp>
        <p:cxnSp>
          <p:nvCxnSpPr>
            <p:cNvPr id="577" name="Google Shape;577;p25"/>
            <p:cNvCxnSpPr/>
            <p:nvPr/>
          </p:nvCxnSpPr>
          <p:spPr>
            <a:xfrm flipH="1" rot="10800000">
              <a:off x="2088318" y="3510398"/>
              <a:ext cx="1200" cy="810000"/>
            </a:xfrm>
            <a:prstGeom prst="straightConnector1">
              <a:avLst/>
            </a:prstGeom>
            <a:noFill/>
            <a:ln cap="flat" cmpd="sng" w="19050">
              <a:solidFill>
                <a:srgbClr val="FF0000"/>
              </a:solidFill>
              <a:prstDash val="solid"/>
              <a:round/>
              <a:headEnd len="sm" w="sm" type="none"/>
              <a:tailEnd len="lg" w="lg" type="triangle"/>
            </a:ln>
          </p:spPr>
        </p:cxnSp>
        <p:cxnSp>
          <p:nvCxnSpPr>
            <p:cNvPr id="578" name="Google Shape;578;p25"/>
            <p:cNvCxnSpPr/>
            <p:nvPr/>
          </p:nvCxnSpPr>
          <p:spPr>
            <a:xfrm>
              <a:off x="3342058" y="3441724"/>
              <a:ext cx="281400" cy="0"/>
            </a:xfrm>
            <a:prstGeom prst="straightConnector1">
              <a:avLst/>
            </a:prstGeom>
            <a:noFill/>
            <a:ln cap="flat" cmpd="sng" w="19050">
              <a:solidFill>
                <a:schemeClr val="accent1"/>
              </a:solidFill>
              <a:prstDash val="solid"/>
              <a:round/>
              <a:headEnd len="sm" w="sm" type="none"/>
              <a:tailEnd len="lg" w="lg" type="triangle"/>
            </a:ln>
          </p:spPr>
        </p:cxnSp>
        <p:cxnSp>
          <p:nvCxnSpPr>
            <p:cNvPr id="579" name="Google Shape;579;p25"/>
            <p:cNvCxnSpPr/>
            <p:nvPr/>
          </p:nvCxnSpPr>
          <p:spPr>
            <a:xfrm>
              <a:off x="4943747" y="3447238"/>
              <a:ext cx="281400" cy="0"/>
            </a:xfrm>
            <a:prstGeom prst="straightConnector1">
              <a:avLst/>
            </a:prstGeom>
            <a:noFill/>
            <a:ln cap="flat" cmpd="sng" w="19050">
              <a:solidFill>
                <a:schemeClr val="accent1"/>
              </a:solidFill>
              <a:prstDash val="solid"/>
              <a:round/>
              <a:headEnd len="sm" w="sm" type="none"/>
              <a:tailEnd len="lg" w="lg" type="triangle"/>
            </a:ln>
          </p:spPr>
        </p:cxnSp>
        <p:cxnSp>
          <p:nvCxnSpPr>
            <p:cNvPr id="580" name="Google Shape;580;p25"/>
            <p:cNvCxnSpPr/>
            <p:nvPr/>
          </p:nvCxnSpPr>
          <p:spPr>
            <a:xfrm rot="10800000">
              <a:off x="5283640" y="3510460"/>
              <a:ext cx="0" cy="560100"/>
            </a:xfrm>
            <a:prstGeom prst="straightConnector1">
              <a:avLst/>
            </a:prstGeom>
            <a:noFill/>
            <a:ln cap="flat" cmpd="sng" w="19050">
              <a:solidFill>
                <a:srgbClr val="FF0000"/>
              </a:solidFill>
              <a:prstDash val="solid"/>
              <a:round/>
              <a:headEnd len="sm" w="sm" type="none"/>
              <a:tailEnd len="lg" w="lg" type="triangle"/>
            </a:ln>
          </p:spPr>
        </p:cxnSp>
        <p:cxnSp>
          <p:nvCxnSpPr>
            <p:cNvPr id="581" name="Google Shape;581;p25"/>
            <p:cNvCxnSpPr/>
            <p:nvPr/>
          </p:nvCxnSpPr>
          <p:spPr>
            <a:xfrm rot="10800000">
              <a:off x="3680969" y="3498517"/>
              <a:ext cx="0" cy="691500"/>
            </a:xfrm>
            <a:prstGeom prst="straightConnector1">
              <a:avLst/>
            </a:prstGeom>
            <a:noFill/>
            <a:ln cap="flat" cmpd="sng" w="19050">
              <a:solidFill>
                <a:srgbClr val="FF0000"/>
              </a:solidFill>
              <a:prstDash val="solid"/>
              <a:round/>
              <a:headEnd len="sm" w="sm" type="none"/>
              <a:tailEnd len="lg" w="lg" type="triangle"/>
            </a:ln>
          </p:spPr>
        </p:cxnSp>
        <p:cxnSp>
          <p:nvCxnSpPr>
            <p:cNvPr id="582" name="Google Shape;582;p25"/>
            <p:cNvCxnSpPr/>
            <p:nvPr/>
          </p:nvCxnSpPr>
          <p:spPr>
            <a:xfrm>
              <a:off x="3748493" y="3442224"/>
              <a:ext cx="143400" cy="0"/>
            </a:xfrm>
            <a:prstGeom prst="straightConnector1">
              <a:avLst/>
            </a:prstGeom>
            <a:noFill/>
            <a:ln cap="flat" cmpd="sng" w="19050">
              <a:solidFill>
                <a:srgbClr val="FF0000"/>
              </a:solidFill>
              <a:prstDash val="solid"/>
              <a:round/>
              <a:headEnd len="sm" w="sm" type="none"/>
              <a:tailEnd len="lg" w="lg" type="triangle"/>
            </a:ln>
          </p:spPr>
        </p:cxnSp>
        <p:cxnSp>
          <p:nvCxnSpPr>
            <p:cNvPr id="583" name="Google Shape;583;p25"/>
            <p:cNvCxnSpPr/>
            <p:nvPr/>
          </p:nvCxnSpPr>
          <p:spPr>
            <a:xfrm>
              <a:off x="2155688" y="3442909"/>
              <a:ext cx="143400" cy="0"/>
            </a:xfrm>
            <a:prstGeom prst="straightConnector1">
              <a:avLst/>
            </a:prstGeom>
            <a:noFill/>
            <a:ln cap="flat" cmpd="sng" w="19050">
              <a:solidFill>
                <a:srgbClr val="FF0000"/>
              </a:solidFill>
              <a:prstDash val="solid"/>
              <a:round/>
              <a:headEnd len="sm" w="sm" type="none"/>
              <a:tailEnd len="lg" w="lg" type="triangle"/>
            </a:ln>
          </p:spPr>
        </p:cxnSp>
        <p:cxnSp>
          <p:nvCxnSpPr>
            <p:cNvPr id="584" name="Google Shape;584;p25"/>
            <p:cNvCxnSpPr/>
            <p:nvPr/>
          </p:nvCxnSpPr>
          <p:spPr>
            <a:xfrm>
              <a:off x="6179856" y="3145930"/>
              <a:ext cx="301500" cy="0"/>
            </a:xfrm>
            <a:prstGeom prst="straightConnector1">
              <a:avLst/>
            </a:prstGeom>
            <a:noFill/>
            <a:ln cap="flat" cmpd="sng" w="19050">
              <a:solidFill>
                <a:srgbClr val="F0134E"/>
              </a:solidFill>
              <a:prstDash val="solid"/>
              <a:round/>
              <a:headEnd len="sm" w="sm" type="none"/>
              <a:tailEnd len="lg" w="lg" type="triangle"/>
            </a:ln>
          </p:spPr>
        </p:cxnSp>
        <p:cxnSp>
          <p:nvCxnSpPr>
            <p:cNvPr id="585" name="Google Shape;585;p25"/>
            <p:cNvCxnSpPr/>
            <p:nvPr/>
          </p:nvCxnSpPr>
          <p:spPr>
            <a:xfrm>
              <a:off x="1753950" y="3154250"/>
              <a:ext cx="536400" cy="0"/>
            </a:xfrm>
            <a:prstGeom prst="straightConnector1">
              <a:avLst/>
            </a:prstGeom>
            <a:noFill/>
            <a:ln cap="flat" cmpd="sng" w="19050">
              <a:solidFill>
                <a:srgbClr val="FFAB40"/>
              </a:solidFill>
              <a:prstDash val="solid"/>
              <a:round/>
              <a:headEnd len="sm" w="sm" type="none"/>
              <a:tailEnd len="lg" w="lg" type="triangle"/>
            </a:ln>
          </p:spPr>
        </p:cxnSp>
        <p:sp>
          <p:nvSpPr>
            <p:cNvPr id="586" name="Google Shape;586;p25"/>
            <p:cNvSpPr txBox="1"/>
            <p:nvPr/>
          </p:nvSpPr>
          <p:spPr>
            <a:xfrm>
              <a:off x="1906260" y="2831977"/>
              <a:ext cx="366300" cy="300000"/>
            </a:xfrm>
            <a:prstGeom prst="rect">
              <a:avLst/>
            </a:prstGeom>
            <a:blipFill rotWithShape="1">
              <a:blip r:embed="rId20">
                <a:alphaModFix/>
              </a:blip>
              <a:stretch>
                <a:fillRect b="-302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587" name="Google Shape;587;p25"/>
            <p:cNvSpPr txBox="1"/>
            <p:nvPr/>
          </p:nvSpPr>
          <p:spPr>
            <a:xfrm>
              <a:off x="733556" y="2853659"/>
              <a:ext cx="9888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Stimulus</a:t>
              </a:r>
              <a:endParaRPr i="1" sz="1800">
                <a:latin typeface="Calibri"/>
                <a:ea typeface="Calibri"/>
                <a:cs typeface="Calibri"/>
                <a:sym typeface="Calibri"/>
              </a:endParaRPr>
            </a:p>
          </p:txBody>
        </p:sp>
        <p:sp>
          <p:nvSpPr>
            <p:cNvPr id="588" name="Google Shape;588;p25"/>
            <p:cNvSpPr txBox="1"/>
            <p:nvPr/>
          </p:nvSpPr>
          <p:spPr>
            <a:xfrm>
              <a:off x="997101" y="3157993"/>
              <a:ext cx="9888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Noise</a:t>
              </a:r>
              <a:endParaRPr i="1" sz="1800">
                <a:latin typeface="Calibri"/>
                <a:ea typeface="Calibri"/>
                <a:cs typeface="Calibri"/>
                <a:sym typeface="Calibri"/>
              </a:endParaRPr>
            </a:p>
          </p:txBody>
        </p:sp>
        <p:sp>
          <p:nvSpPr>
            <p:cNvPr id="589" name="Google Shape;589;p25"/>
            <p:cNvSpPr txBox="1"/>
            <p:nvPr/>
          </p:nvSpPr>
          <p:spPr>
            <a:xfrm>
              <a:off x="6542639" y="2656871"/>
              <a:ext cx="15897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Desired</a:t>
              </a:r>
              <a:endParaRPr i="1" sz="1800">
                <a:latin typeface="Calibri"/>
                <a:ea typeface="Calibri"/>
                <a:cs typeface="Calibri"/>
                <a:sym typeface="Calibri"/>
              </a:endParaRPr>
            </a:p>
            <a:p>
              <a:pPr indent="0" lvl="0" marL="0" rtl="0" algn="l">
                <a:spcBef>
                  <a:spcPts val="0"/>
                </a:spcBef>
                <a:spcAft>
                  <a:spcPts val="0"/>
                </a:spcAft>
                <a:buNone/>
              </a:pPr>
              <a:r>
                <a:rPr i="1" lang="en" sz="1800">
                  <a:latin typeface="Calibri"/>
                  <a:ea typeface="Calibri"/>
                  <a:cs typeface="Calibri"/>
                  <a:sym typeface="Calibri"/>
                </a:rPr>
                <a:t>Measurement</a:t>
              </a:r>
              <a:endParaRPr i="1" sz="1800">
                <a:latin typeface="Calibri"/>
                <a:ea typeface="Calibri"/>
                <a:cs typeface="Calibri"/>
                <a:sym typeface="Calibri"/>
              </a:endParaRPr>
            </a:p>
          </p:txBody>
        </p:sp>
        <p:sp>
          <p:nvSpPr>
            <p:cNvPr id="590" name="Google Shape;590;p25"/>
            <p:cNvSpPr/>
            <p:nvPr/>
          </p:nvSpPr>
          <p:spPr>
            <a:xfrm rot="5400000">
              <a:off x="4140500" y="2314895"/>
              <a:ext cx="256800" cy="294900"/>
            </a:xfrm>
            <a:prstGeom prst="stripedRight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25"/>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592" name="Google Shape;592;p25"/>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Simple Sensor Security Model</a:t>
            </a:r>
            <a:endParaRPr/>
          </a:p>
          <a:p>
            <a:pPr indent="0" lvl="0" marL="0" rtl="0" algn="l">
              <a:spcBef>
                <a:spcPts val="0"/>
              </a:spcBef>
              <a:spcAft>
                <a:spcPts val="0"/>
              </a:spcAft>
              <a:buNone/>
            </a:pPr>
            <a:r>
              <a:rPr lang="en" sz="2400">
                <a:solidFill>
                  <a:srgbClr val="666666"/>
                </a:solidFill>
              </a:rPr>
              <a:t>Adversaries in the Model</a:t>
            </a:r>
            <a:endParaRPr sz="2400">
              <a:solidFill>
                <a:srgbClr val="666666"/>
              </a:solidFill>
            </a:endParaRPr>
          </a:p>
        </p:txBody>
      </p:sp>
      <p:sp>
        <p:nvSpPr>
          <p:cNvPr id="593" name="Google Shape;593;p25"/>
          <p:cNvSpPr/>
          <p:nvPr/>
        </p:nvSpPr>
        <p:spPr>
          <a:xfrm>
            <a:off x="748975" y="1425558"/>
            <a:ext cx="7485000" cy="89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5"/>
          <p:cNvSpPr/>
          <p:nvPr/>
        </p:nvSpPr>
        <p:spPr>
          <a:xfrm>
            <a:off x="2292370" y="1569814"/>
            <a:ext cx="689100" cy="606600"/>
          </a:xfrm>
          <a:prstGeom prst="rect">
            <a:avLst/>
          </a:prstGeom>
          <a:blipFill rotWithShape="1">
            <a:blip r:embed="rId21">
              <a:alphaModFix/>
            </a:blip>
            <a:stretch>
              <a:fillRect b="0" l="0" r="0" t="0"/>
            </a:stretch>
          </a:blipFill>
          <a:ln cap="flat" cmpd="sng" w="9525">
            <a:solidFill>
              <a:schemeClr val="dk1"/>
            </a:solidFill>
            <a:prstDash val="solid"/>
            <a:round/>
            <a:headEnd len="sm" w="sm" type="none"/>
            <a:tailEnd len="sm" w="sm" type="none"/>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595" name="Google Shape;595;p25"/>
          <p:cNvSpPr/>
          <p:nvPr/>
        </p:nvSpPr>
        <p:spPr>
          <a:xfrm>
            <a:off x="3885315" y="1565551"/>
            <a:ext cx="696000" cy="611100"/>
          </a:xfrm>
          <a:prstGeom prst="rect">
            <a:avLst/>
          </a:prstGeom>
          <a:blipFill rotWithShape="1">
            <a:blip r:embed="rId22">
              <a:alphaModFix/>
            </a:blip>
            <a:stretch>
              <a:fillRect b="0" l="0" r="0" t="0"/>
            </a:stretch>
          </a:blipFill>
          <a:ln cap="flat" cmpd="sng" w="9525">
            <a:solidFill>
              <a:schemeClr val="dk1"/>
            </a:solidFill>
            <a:prstDash val="solid"/>
            <a:round/>
            <a:headEnd len="sm" w="sm" type="none"/>
            <a:tailEnd len="sm" w="sm" type="none"/>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596" name="Google Shape;596;p25"/>
          <p:cNvSpPr/>
          <p:nvPr/>
        </p:nvSpPr>
        <p:spPr>
          <a:xfrm>
            <a:off x="5478990" y="1565551"/>
            <a:ext cx="696000" cy="606600"/>
          </a:xfrm>
          <a:prstGeom prst="rect">
            <a:avLst/>
          </a:prstGeom>
          <a:blipFill rotWithShape="1">
            <a:blip r:embed="rId23">
              <a:alphaModFix/>
            </a:blip>
            <a:stretch>
              <a:fillRect b="0" l="0" r="0" t="0"/>
            </a:stretch>
          </a:blipFill>
          <a:ln cap="flat" cmpd="sng" w="9525">
            <a:solidFill>
              <a:schemeClr val="dk1"/>
            </a:solidFill>
            <a:prstDash val="solid"/>
            <a:round/>
            <a:headEnd len="sm" w="sm" type="none"/>
            <a:tailEnd len="sm" w="sm" type="none"/>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597" name="Google Shape;597;p25"/>
          <p:cNvCxnSpPr/>
          <p:nvPr/>
        </p:nvCxnSpPr>
        <p:spPr>
          <a:xfrm>
            <a:off x="3573761" y="1763235"/>
            <a:ext cx="311700" cy="0"/>
          </a:xfrm>
          <a:prstGeom prst="straightConnector1">
            <a:avLst/>
          </a:prstGeom>
          <a:noFill/>
          <a:ln cap="flat" cmpd="sng" w="19050">
            <a:solidFill>
              <a:schemeClr val="accent4"/>
            </a:solidFill>
            <a:prstDash val="solid"/>
            <a:round/>
            <a:headEnd len="sm" w="sm" type="none"/>
            <a:tailEnd len="lg" w="lg" type="triangle"/>
          </a:ln>
        </p:spPr>
      </p:cxnSp>
      <p:sp>
        <p:nvSpPr>
          <p:cNvPr id="598" name="Google Shape;598;p25"/>
          <p:cNvSpPr txBox="1"/>
          <p:nvPr/>
        </p:nvSpPr>
        <p:spPr>
          <a:xfrm>
            <a:off x="3242845" y="1530185"/>
            <a:ext cx="369900" cy="3462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b="1" lang="en" sz="1800">
                <a:solidFill>
                  <a:schemeClr val="dk1"/>
                </a:solidFill>
                <a:latin typeface="Arial"/>
                <a:ea typeface="Arial"/>
                <a:cs typeface="Arial"/>
                <a:sym typeface="Arial"/>
              </a:rPr>
              <a:t>…</a:t>
            </a:r>
            <a:endParaRPr b="1" sz="1800">
              <a:solidFill>
                <a:schemeClr val="dk1"/>
              </a:solidFill>
              <a:latin typeface="Arial"/>
              <a:ea typeface="Arial"/>
              <a:cs typeface="Arial"/>
              <a:sym typeface="Arial"/>
            </a:endParaRPr>
          </a:p>
        </p:txBody>
      </p:sp>
      <p:cxnSp>
        <p:nvCxnSpPr>
          <p:cNvPr id="599" name="Google Shape;599;p25"/>
          <p:cNvCxnSpPr/>
          <p:nvPr/>
        </p:nvCxnSpPr>
        <p:spPr>
          <a:xfrm>
            <a:off x="4582033" y="1763524"/>
            <a:ext cx="311700" cy="0"/>
          </a:xfrm>
          <a:prstGeom prst="straightConnector1">
            <a:avLst/>
          </a:prstGeom>
          <a:noFill/>
          <a:ln cap="flat" cmpd="sng" w="19050">
            <a:solidFill>
              <a:schemeClr val="accent4"/>
            </a:solidFill>
            <a:prstDash val="solid"/>
            <a:round/>
            <a:headEnd len="sm" w="sm" type="none"/>
            <a:tailEnd len="lg" w="lg" type="triangle"/>
          </a:ln>
        </p:spPr>
      </p:cxnSp>
      <p:cxnSp>
        <p:nvCxnSpPr>
          <p:cNvPr id="600" name="Google Shape;600;p25"/>
          <p:cNvCxnSpPr/>
          <p:nvPr/>
        </p:nvCxnSpPr>
        <p:spPr>
          <a:xfrm>
            <a:off x="5174284" y="1763524"/>
            <a:ext cx="311700" cy="0"/>
          </a:xfrm>
          <a:prstGeom prst="straightConnector1">
            <a:avLst/>
          </a:prstGeom>
          <a:noFill/>
          <a:ln cap="flat" cmpd="sng" w="19050">
            <a:solidFill>
              <a:schemeClr val="accent4"/>
            </a:solidFill>
            <a:prstDash val="solid"/>
            <a:round/>
            <a:headEnd len="sm" w="sm" type="none"/>
            <a:tailEnd len="lg" w="lg" type="triangle"/>
          </a:ln>
        </p:spPr>
      </p:cxnSp>
      <p:sp>
        <p:nvSpPr>
          <p:cNvPr id="601" name="Google Shape;601;p25"/>
          <p:cNvSpPr txBox="1"/>
          <p:nvPr/>
        </p:nvSpPr>
        <p:spPr>
          <a:xfrm>
            <a:off x="4843368" y="1524126"/>
            <a:ext cx="369900" cy="3462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b="1" lang="en" sz="1800">
                <a:solidFill>
                  <a:schemeClr val="dk1"/>
                </a:solidFill>
                <a:latin typeface="Arial"/>
                <a:ea typeface="Arial"/>
                <a:cs typeface="Arial"/>
                <a:sym typeface="Arial"/>
              </a:rPr>
              <a:t>…</a:t>
            </a:r>
            <a:endParaRPr b="1" sz="1800">
              <a:solidFill>
                <a:schemeClr val="dk1"/>
              </a:solidFill>
              <a:latin typeface="Arial"/>
              <a:ea typeface="Arial"/>
              <a:cs typeface="Arial"/>
              <a:sym typeface="Arial"/>
            </a:endParaRPr>
          </a:p>
        </p:txBody>
      </p:sp>
      <p:cxnSp>
        <p:nvCxnSpPr>
          <p:cNvPr id="602" name="Google Shape;602;p25"/>
          <p:cNvCxnSpPr/>
          <p:nvPr/>
        </p:nvCxnSpPr>
        <p:spPr>
          <a:xfrm>
            <a:off x="2982213" y="1763229"/>
            <a:ext cx="311700" cy="0"/>
          </a:xfrm>
          <a:prstGeom prst="straightConnector1">
            <a:avLst/>
          </a:prstGeom>
          <a:noFill/>
          <a:ln cap="flat" cmpd="sng" w="19050">
            <a:solidFill>
              <a:schemeClr val="accent4"/>
            </a:solidFill>
            <a:prstDash val="solid"/>
            <a:round/>
            <a:headEnd len="sm" w="sm" type="none"/>
            <a:tailEnd len="lg" w="lg" type="triangle"/>
          </a:ln>
        </p:spPr>
      </p:cxnSp>
      <p:cxnSp>
        <p:nvCxnSpPr>
          <p:cNvPr id="603" name="Google Shape;603;p25"/>
          <p:cNvCxnSpPr/>
          <p:nvPr/>
        </p:nvCxnSpPr>
        <p:spPr>
          <a:xfrm>
            <a:off x="3573761" y="2047888"/>
            <a:ext cx="311700" cy="0"/>
          </a:xfrm>
          <a:prstGeom prst="straightConnector1">
            <a:avLst/>
          </a:prstGeom>
          <a:noFill/>
          <a:ln cap="flat" cmpd="sng" w="19050">
            <a:solidFill>
              <a:schemeClr val="accent1"/>
            </a:solidFill>
            <a:prstDash val="solid"/>
            <a:round/>
            <a:headEnd len="sm" w="sm" type="none"/>
            <a:tailEnd len="lg" w="lg" type="triangle"/>
          </a:ln>
        </p:spPr>
      </p:cxnSp>
      <p:cxnSp>
        <p:nvCxnSpPr>
          <p:cNvPr id="604" name="Google Shape;604;p25"/>
          <p:cNvCxnSpPr/>
          <p:nvPr/>
        </p:nvCxnSpPr>
        <p:spPr>
          <a:xfrm>
            <a:off x="5171099" y="2047888"/>
            <a:ext cx="311700" cy="0"/>
          </a:xfrm>
          <a:prstGeom prst="straightConnector1">
            <a:avLst/>
          </a:prstGeom>
          <a:noFill/>
          <a:ln cap="flat" cmpd="sng" w="19050">
            <a:solidFill>
              <a:schemeClr val="accent1"/>
            </a:solidFill>
            <a:prstDash val="solid"/>
            <a:round/>
            <a:headEnd len="sm" w="sm" type="none"/>
            <a:tailEnd len="lg" w="lg" type="triangle"/>
          </a:ln>
        </p:spPr>
      </p:cxnSp>
      <p:sp>
        <p:nvSpPr>
          <p:cNvPr id="605" name="Google Shape;605;p25"/>
          <p:cNvSpPr txBox="1"/>
          <p:nvPr/>
        </p:nvSpPr>
        <p:spPr>
          <a:xfrm>
            <a:off x="3501001" y="1740165"/>
            <a:ext cx="364800" cy="300000"/>
          </a:xfrm>
          <a:prstGeom prst="rect">
            <a:avLst/>
          </a:prstGeom>
          <a:blipFill rotWithShape="1">
            <a:blip r:embed="rId24">
              <a:alphaModFix/>
            </a:blip>
            <a:stretch>
              <a:fillRect b="-302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606" name="Google Shape;606;p25"/>
          <p:cNvSpPr txBox="1"/>
          <p:nvPr/>
        </p:nvSpPr>
        <p:spPr>
          <a:xfrm>
            <a:off x="5057024" y="1734788"/>
            <a:ext cx="444300" cy="300000"/>
          </a:xfrm>
          <a:prstGeom prst="rect">
            <a:avLst/>
          </a:prstGeom>
          <a:blipFill rotWithShape="1">
            <a:blip r:embed="rId25">
              <a:alphaModFix/>
            </a:blip>
            <a:stretch>
              <a:fillRect b="0"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607" name="Google Shape;607;p25"/>
          <p:cNvSpPr txBox="1"/>
          <p:nvPr/>
        </p:nvSpPr>
        <p:spPr>
          <a:xfrm>
            <a:off x="2948939" y="1438307"/>
            <a:ext cx="366300" cy="300000"/>
          </a:xfrm>
          <a:prstGeom prst="rect">
            <a:avLst/>
          </a:prstGeom>
          <a:blipFill rotWithShape="1">
            <a:blip r:embed="rId26">
              <a:alphaModFix/>
            </a:blip>
            <a:stretch>
              <a:fillRect b="-302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608" name="Google Shape;608;p25"/>
          <p:cNvSpPr txBox="1"/>
          <p:nvPr/>
        </p:nvSpPr>
        <p:spPr>
          <a:xfrm>
            <a:off x="3501297" y="1440958"/>
            <a:ext cx="366300" cy="300000"/>
          </a:xfrm>
          <a:prstGeom prst="rect">
            <a:avLst/>
          </a:prstGeom>
          <a:blipFill rotWithShape="1">
            <a:blip r:embed="rId27">
              <a:alphaModFix/>
            </a:blip>
            <a:stretch>
              <a:fillRect b="-460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609" name="Google Shape;609;p25"/>
          <p:cNvSpPr txBox="1"/>
          <p:nvPr/>
        </p:nvSpPr>
        <p:spPr>
          <a:xfrm>
            <a:off x="5081331" y="1440717"/>
            <a:ext cx="366300" cy="300000"/>
          </a:xfrm>
          <a:prstGeom prst="rect">
            <a:avLst/>
          </a:prstGeom>
          <a:blipFill rotWithShape="1">
            <a:blip r:embed="rId28">
              <a:alphaModFix/>
            </a:blip>
            <a:stretch>
              <a:fillRect b="0"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610" name="Google Shape;610;p25"/>
          <p:cNvSpPr txBox="1"/>
          <p:nvPr/>
        </p:nvSpPr>
        <p:spPr>
          <a:xfrm>
            <a:off x="6164942" y="1434557"/>
            <a:ext cx="303300" cy="300000"/>
          </a:xfrm>
          <a:prstGeom prst="rect">
            <a:avLst/>
          </a:prstGeom>
          <a:blipFill rotWithShape="1">
            <a:blip r:embed="rId29">
              <a:alphaModFix/>
            </a:blip>
            <a:stretch>
              <a:fillRect b="-1059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grpSp>
        <p:nvGrpSpPr>
          <p:cNvPr id="611" name="Google Shape;611;p25"/>
          <p:cNvGrpSpPr/>
          <p:nvPr/>
        </p:nvGrpSpPr>
        <p:grpSpPr>
          <a:xfrm>
            <a:off x="6508089" y="1812496"/>
            <a:ext cx="1843876" cy="420035"/>
            <a:chOff x="6562117" y="4000684"/>
            <a:chExt cx="1843876" cy="420035"/>
          </a:xfrm>
        </p:grpSpPr>
        <p:sp>
          <p:nvSpPr>
            <p:cNvPr id="612" name="Google Shape;612;p25"/>
            <p:cNvSpPr txBox="1"/>
            <p:nvPr/>
          </p:nvSpPr>
          <p:spPr>
            <a:xfrm>
              <a:off x="6562117" y="4000684"/>
              <a:ext cx="1389600" cy="230700"/>
            </a:xfrm>
            <a:prstGeom prst="rect">
              <a:avLst/>
            </a:prstGeom>
            <a:blipFill rotWithShape="1">
              <a:blip r:embed="rId30">
                <a:alphaModFix/>
              </a:blip>
              <a:stretch>
                <a:fillRect b="-27448"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613" name="Google Shape;613;p25"/>
            <p:cNvSpPr txBox="1"/>
            <p:nvPr/>
          </p:nvSpPr>
          <p:spPr>
            <a:xfrm>
              <a:off x="6726293" y="4190019"/>
              <a:ext cx="1679700" cy="230700"/>
            </a:xfrm>
            <a:prstGeom prst="rect">
              <a:avLst/>
            </a:prstGeom>
            <a:blipFill rotWithShape="1">
              <a:blip r:embed="rId31">
                <a:alphaModFix/>
              </a:blip>
              <a:stretch>
                <a:fillRect b="-37249" l="-2999"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grpSp>
      <p:cxnSp>
        <p:nvCxnSpPr>
          <p:cNvPr id="614" name="Google Shape;614;p25"/>
          <p:cNvCxnSpPr/>
          <p:nvPr/>
        </p:nvCxnSpPr>
        <p:spPr>
          <a:xfrm>
            <a:off x="6179296" y="1756433"/>
            <a:ext cx="301500" cy="0"/>
          </a:xfrm>
          <a:prstGeom prst="straightConnector1">
            <a:avLst/>
          </a:prstGeom>
          <a:noFill/>
          <a:ln cap="flat" cmpd="sng" w="19050">
            <a:solidFill>
              <a:schemeClr val="accent4"/>
            </a:solidFill>
            <a:prstDash val="solid"/>
            <a:round/>
            <a:headEnd len="sm" w="sm" type="none"/>
            <a:tailEnd len="lg" w="lg" type="triangle"/>
          </a:ln>
        </p:spPr>
      </p:cxnSp>
      <p:cxnSp>
        <p:nvCxnSpPr>
          <p:cNvPr id="615" name="Google Shape;615;p25"/>
          <p:cNvCxnSpPr/>
          <p:nvPr/>
        </p:nvCxnSpPr>
        <p:spPr>
          <a:xfrm>
            <a:off x="1978164" y="1770875"/>
            <a:ext cx="311700" cy="0"/>
          </a:xfrm>
          <a:prstGeom prst="straightConnector1">
            <a:avLst/>
          </a:prstGeom>
          <a:noFill/>
          <a:ln cap="flat" cmpd="sng" w="19050">
            <a:solidFill>
              <a:schemeClr val="accent4"/>
            </a:solidFill>
            <a:prstDash val="solid"/>
            <a:round/>
            <a:headEnd len="sm" w="sm" type="none"/>
            <a:tailEnd len="lg" w="lg" type="triangle"/>
          </a:ln>
        </p:spPr>
      </p:cxnSp>
      <p:cxnSp>
        <p:nvCxnSpPr>
          <p:cNvPr id="616" name="Google Shape;616;p25"/>
          <p:cNvCxnSpPr/>
          <p:nvPr/>
        </p:nvCxnSpPr>
        <p:spPr>
          <a:xfrm>
            <a:off x="1978164" y="2055528"/>
            <a:ext cx="311700" cy="0"/>
          </a:xfrm>
          <a:prstGeom prst="straightConnector1">
            <a:avLst/>
          </a:prstGeom>
          <a:noFill/>
          <a:ln cap="flat" cmpd="sng" w="19050">
            <a:solidFill>
              <a:schemeClr val="accent1"/>
            </a:solidFill>
            <a:prstDash val="solid"/>
            <a:round/>
            <a:headEnd len="sm" w="sm" type="none"/>
            <a:tailEnd len="lg" w="lg" type="triangle"/>
          </a:ln>
        </p:spPr>
      </p:cxnSp>
      <p:sp>
        <p:nvSpPr>
          <p:cNvPr id="617" name="Google Shape;617;p25"/>
          <p:cNvSpPr txBox="1"/>
          <p:nvPr/>
        </p:nvSpPr>
        <p:spPr>
          <a:xfrm>
            <a:off x="1905404" y="1747805"/>
            <a:ext cx="364800" cy="300000"/>
          </a:xfrm>
          <a:prstGeom prst="rect">
            <a:avLst/>
          </a:prstGeom>
          <a:blipFill rotWithShape="1">
            <a:blip r:embed="rId32">
              <a:alphaModFix/>
            </a:blip>
            <a:stretch>
              <a:fillRect b="-3078"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618" name="Google Shape;618;p25"/>
          <p:cNvSpPr txBox="1"/>
          <p:nvPr/>
        </p:nvSpPr>
        <p:spPr>
          <a:xfrm>
            <a:off x="1905700" y="1448599"/>
            <a:ext cx="366300" cy="300000"/>
          </a:xfrm>
          <a:prstGeom prst="rect">
            <a:avLst/>
          </a:prstGeom>
          <a:blipFill rotWithShape="1">
            <a:blip r:embed="rId33">
              <a:alphaModFix/>
            </a:blip>
            <a:stretch>
              <a:fillRect b="-302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619" name="Google Shape;619;p25"/>
          <p:cNvSpPr txBox="1"/>
          <p:nvPr/>
        </p:nvSpPr>
        <p:spPr>
          <a:xfrm>
            <a:off x="4564521" y="1443381"/>
            <a:ext cx="366300" cy="300000"/>
          </a:xfrm>
          <a:prstGeom prst="rect">
            <a:avLst/>
          </a:prstGeom>
          <a:blipFill rotWithShape="1">
            <a:blip r:embed="rId34">
              <a:alphaModFix/>
            </a:blip>
            <a:stretch>
              <a:fillRect b="-4539" l="0" r="-23748"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620" name="Google Shape;620;p25"/>
          <p:cNvSpPr txBox="1"/>
          <p:nvPr/>
        </p:nvSpPr>
        <p:spPr>
          <a:xfrm>
            <a:off x="885956" y="1502234"/>
            <a:ext cx="9888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Stimulus</a:t>
            </a:r>
            <a:endParaRPr i="1" sz="1800">
              <a:latin typeface="Calibri"/>
              <a:ea typeface="Calibri"/>
              <a:cs typeface="Calibri"/>
              <a:sym typeface="Calibri"/>
            </a:endParaRPr>
          </a:p>
        </p:txBody>
      </p:sp>
      <p:sp>
        <p:nvSpPr>
          <p:cNvPr id="621" name="Google Shape;621;p25"/>
          <p:cNvSpPr txBox="1"/>
          <p:nvPr/>
        </p:nvSpPr>
        <p:spPr>
          <a:xfrm>
            <a:off x="1149501" y="1785046"/>
            <a:ext cx="9888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Noise</a:t>
            </a:r>
            <a:endParaRPr i="1" sz="1800">
              <a:latin typeface="Calibri"/>
              <a:ea typeface="Calibri"/>
              <a:cs typeface="Calibri"/>
              <a:sym typeface="Calibri"/>
            </a:endParaRPr>
          </a:p>
        </p:txBody>
      </p:sp>
      <p:sp>
        <p:nvSpPr>
          <p:cNvPr id="622" name="Google Shape;622;p25"/>
          <p:cNvSpPr txBox="1"/>
          <p:nvPr/>
        </p:nvSpPr>
        <p:spPr>
          <a:xfrm>
            <a:off x="6542639" y="1437671"/>
            <a:ext cx="15897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Measurement</a:t>
            </a:r>
            <a:endParaRPr i="1" sz="1800">
              <a:latin typeface="Calibri"/>
              <a:ea typeface="Calibri"/>
              <a:cs typeface="Calibri"/>
              <a:sym typeface="Calibri"/>
            </a:endParaRPr>
          </a:p>
        </p:txBody>
      </p:sp>
      <p:grpSp>
        <p:nvGrpSpPr>
          <p:cNvPr id="623" name="Google Shape;623;p25"/>
          <p:cNvGrpSpPr/>
          <p:nvPr/>
        </p:nvGrpSpPr>
        <p:grpSpPr>
          <a:xfrm>
            <a:off x="2088793" y="3389791"/>
            <a:ext cx="6621975" cy="1049586"/>
            <a:chOff x="2088793" y="3389791"/>
            <a:chExt cx="6621975" cy="1049586"/>
          </a:xfrm>
        </p:grpSpPr>
        <p:cxnSp>
          <p:nvCxnSpPr>
            <p:cNvPr id="624" name="Google Shape;624;p25"/>
            <p:cNvCxnSpPr/>
            <p:nvPr/>
          </p:nvCxnSpPr>
          <p:spPr>
            <a:xfrm rot="10800000">
              <a:off x="6204227" y="4070560"/>
              <a:ext cx="326700" cy="0"/>
            </a:xfrm>
            <a:prstGeom prst="straightConnector1">
              <a:avLst/>
            </a:prstGeom>
            <a:noFill/>
            <a:ln cap="flat" cmpd="sng" w="19050">
              <a:solidFill>
                <a:srgbClr val="FF0000"/>
              </a:solidFill>
              <a:prstDash val="solid"/>
              <a:round/>
              <a:headEnd len="sm" w="sm" type="none"/>
              <a:tailEnd len="lg" w="lg" type="triangle"/>
            </a:ln>
          </p:spPr>
        </p:cxnSp>
        <p:sp>
          <p:nvSpPr>
            <p:cNvPr id="625" name="Google Shape;625;p25"/>
            <p:cNvSpPr/>
            <p:nvPr/>
          </p:nvSpPr>
          <p:spPr>
            <a:xfrm>
              <a:off x="5509699" y="3912877"/>
              <a:ext cx="686100" cy="526500"/>
            </a:xfrm>
            <a:prstGeom prst="rect">
              <a:avLst/>
            </a:prstGeom>
            <a:blipFill rotWithShape="1">
              <a:blip r:embed="rId35">
                <a:alphaModFix/>
              </a:blip>
              <a:stretch>
                <a:fillRect b="0" l="0" r="0" t="0"/>
              </a:stretch>
            </a:blipFill>
            <a:ln cap="flat" cmpd="sng" w="9525">
              <a:solidFill>
                <a:srgbClr val="FF0000"/>
              </a:solidFill>
              <a:prstDash val="solid"/>
              <a:round/>
              <a:headEnd len="sm" w="sm" type="none"/>
              <a:tailEnd len="sm" w="sm" type="none"/>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626" name="Google Shape;626;p25"/>
            <p:cNvCxnSpPr/>
            <p:nvPr/>
          </p:nvCxnSpPr>
          <p:spPr>
            <a:xfrm>
              <a:off x="2088793" y="4316247"/>
              <a:ext cx="3426900" cy="0"/>
            </a:xfrm>
            <a:prstGeom prst="straightConnector1">
              <a:avLst/>
            </a:prstGeom>
            <a:noFill/>
            <a:ln cap="flat" cmpd="sng" w="19050">
              <a:solidFill>
                <a:srgbClr val="FF0000"/>
              </a:solidFill>
              <a:prstDash val="solid"/>
              <a:round/>
              <a:headEnd len="sm" w="sm" type="none"/>
              <a:tailEnd len="sm" w="sm" type="none"/>
            </a:ln>
          </p:spPr>
        </p:cxnSp>
        <p:sp>
          <p:nvSpPr>
            <p:cNvPr id="627" name="Google Shape;627;p25"/>
            <p:cNvSpPr txBox="1"/>
            <p:nvPr/>
          </p:nvSpPr>
          <p:spPr>
            <a:xfrm>
              <a:off x="6286082" y="4052179"/>
              <a:ext cx="303300" cy="300000"/>
            </a:xfrm>
            <a:prstGeom prst="rect">
              <a:avLst/>
            </a:prstGeom>
            <a:blipFill rotWithShape="1">
              <a:blip r:embed="rId36">
                <a:alphaModFix/>
              </a:blip>
              <a:stretch>
                <a:fillRect b="0"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628" name="Google Shape;628;p25"/>
            <p:cNvCxnSpPr/>
            <p:nvPr/>
          </p:nvCxnSpPr>
          <p:spPr>
            <a:xfrm rot="10800000">
              <a:off x="6208975" y="4318908"/>
              <a:ext cx="326700" cy="0"/>
            </a:xfrm>
            <a:prstGeom prst="straightConnector1">
              <a:avLst/>
            </a:prstGeom>
            <a:noFill/>
            <a:ln cap="flat" cmpd="sng" w="19050">
              <a:solidFill>
                <a:schemeClr val="dk1"/>
              </a:solidFill>
              <a:prstDash val="solid"/>
              <a:round/>
              <a:headEnd len="sm" w="sm" type="none"/>
              <a:tailEnd len="lg" w="lg" type="triangle"/>
            </a:ln>
          </p:spPr>
        </p:cxnSp>
        <p:cxnSp>
          <p:nvCxnSpPr>
            <p:cNvPr id="629" name="Google Shape;629;p25"/>
            <p:cNvCxnSpPr/>
            <p:nvPr/>
          </p:nvCxnSpPr>
          <p:spPr>
            <a:xfrm>
              <a:off x="5283640" y="4061110"/>
              <a:ext cx="231300" cy="0"/>
            </a:xfrm>
            <a:prstGeom prst="straightConnector1">
              <a:avLst/>
            </a:prstGeom>
            <a:noFill/>
            <a:ln cap="flat" cmpd="sng" w="19050">
              <a:solidFill>
                <a:srgbClr val="FF0000"/>
              </a:solidFill>
              <a:prstDash val="solid"/>
              <a:round/>
              <a:headEnd len="sm" w="sm" type="none"/>
              <a:tailEnd len="sm" w="sm" type="none"/>
            </a:ln>
          </p:spPr>
        </p:cxnSp>
        <p:cxnSp>
          <p:nvCxnSpPr>
            <p:cNvPr id="630" name="Google Shape;630;p25"/>
            <p:cNvCxnSpPr/>
            <p:nvPr/>
          </p:nvCxnSpPr>
          <p:spPr>
            <a:xfrm>
              <a:off x="3680969" y="4190017"/>
              <a:ext cx="1828500" cy="0"/>
            </a:xfrm>
            <a:prstGeom prst="straightConnector1">
              <a:avLst/>
            </a:prstGeom>
            <a:noFill/>
            <a:ln cap="flat" cmpd="sng" w="19050">
              <a:solidFill>
                <a:srgbClr val="FF0000"/>
              </a:solidFill>
              <a:prstDash val="solid"/>
              <a:round/>
              <a:headEnd len="sm" w="sm" type="none"/>
              <a:tailEnd len="sm" w="sm" type="none"/>
            </a:ln>
          </p:spPr>
        </p:cxnSp>
        <p:sp>
          <p:nvSpPr>
            <p:cNvPr id="631" name="Google Shape;631;p25"/>
            <p:cNvSpPr txBox="1"/>
            <p:nvPr/>
          </p:nvSpPr>
          <p:spPr>
            <a:xfrm>
              <a:off x="6279165" y="3755825"/>
              <a:ext cx="368100" cy="300000"/>
            </a:xfrm>
            <a:prstGeom prst="rect">
              <a:avLst/>
            </a:prstGeom>
            <a:blipFill rotWithShape="1">
              <a:blip r:embed="rId37">
                <a:alphaModFix/>
              </a:blip>
              <a:stretch>
                <a:fillRect b="-1059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grpSp>
          <p:nvGrpSpPr>
            <p:cNvPr id="632" name="Google Shape;632;p25"/>
            <p:cNvGrpSpPr/>
            <p:nvPr/>
          </p:nvGrpSpPr>
          <p:grpSpPr>
            <a:xfrm>
              <a:off x="6500236" y="3389791"/>
              <a:ext cx="1849114" cy="455513"/>
              <a:chOff x="7813952" y="4398990"/>
              <a:chExt cx="2461219" cy="607351"/>
            </a:xfrm>
          </p:grpSpPr>
          <p:sp>
            <p:nvSpPr>
              <p:cNvPr id="633" name="Google Shape;633;p25"/>
              <p:cNvSpPr txBox="1"/>
              <p:nvPr/>
            </p:nvSpPr>
            <p:spPr>
              <a:xfrm>
                <a:off x="7813952" y="4398990"/>
                <a:ext cx="2438100" cy="307800"/>
              </a:xfrm>
              <a:prstGeom prst="rect">
                <a:avLst/>
              </a:prstGeom>
              <a:blipFill rotWithShape="1">
                <a:blip r:embed="rId38">
                  <a:alphaModFix/>
                </a:blip>
                <a:stretch>
                  <a:fillRect b="-3999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634" name="Google Shape;634;p25"/>
              <p:cNvSpPr txBox="1"/>
              <p:nvPr/>
            </p:nvSpPr>
            <p:spPr>
              <a:xfrm>
                <a:off x="8160171" y="4698541"/>
                <a:ext cx="2115000" cy="307800"/>
              </a:xfrm>
              <a:prstGeom prst="rect">
                <a:avLst/>
              </a:prstGeom>
              <a:blipFill rotWithShape="1">
                <a:blip r:embed="rId39">
                  <a:alphaModFix/>
                </a:blip>
                <a:stretch>
                  <a:fillRect b="-37249" l="-3169"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grpSp>
        <p:sp>
          <p:nvSpPr>
            <p:cNvPr id="635" name="Google Shape;635;p25"/>
            <p:cNvSpPr txBox="1"/>
            <p:nvPr/>
          </p:nvSpPr>
          <p:spPr>
            <a:xfrm>
              <a:off x="6594868" y="4138858"/>
              <a:ext cx="2115900" cy="2769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i="1" lang="en" sz="1800">
                  <a:solidFill>
                    <a:schemeClr val="dk1"/>
                  </a:solidFill>
                  <a:latin typeface="Calibri"/>
                  <a:ea typeface="Calibri"/>
                  <a:cs typeface="Calibri"/>
                  <a:sym typeface="Calibri"/>
                </a:rPr>
                <a:t>Sensor knowledge </a:t>
              </a:r>
              <a:endParaRPr i="1" sz="1800">
                <a:latin typeface="Calibri"/>
                <a:ea typeface="Calibri"/>
                <a:cs typeface="Calibri"/>
                <a:sym typeface="Calibri"/>
              </a:endParaRPr>
            </a:p>
          </p:txBody>
        </p:sp>
        <p:sp>
          <p:nvSpPr>
            <p:cNvPr id="636" name="Google Shape;636;p25"/>
            <p:cNvSpPr txBox="1"/>
            <p:nvPr/>
          </p:nvSpPr>
          <p:spPr>
            <a:xfrm>
              <a:off x="6594867" y="3867135"/>
              <a:ext cx="1918500" cy="2769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i="1" lang="en" sz="1800">
                  <a:solidFill>
                    <a:schemeClr val="dk1"/>
                  </a:solidFill>
                  <a:latin typeface="Calibri"/>
                  <a:ea typeface="Calibri"/>
                  <a:cs typeface="Calibri"/>
                  <a:sym typeface="Calibri"/>
                </a:rPr>
                <a:t>Desired value of y</a:t>
              </a:r>
              <a:endParaRPr i="1" sz="1800">
                <a:latin typeface="Calibri"/>
                <a:ea typeface="Calibri"/>
                <a:cs typeface="Calibri"/>
                <a:sym typeface="Calibri"/>
              </a:endParaRPr>
            </a:p>
          </p:txBody>
        </p:sp>
      </p:grpSp>
      <p:sp>
        <p:nvSpPr>
          <p:cNvPr id="637" name="Google Shape;637;p25"/>
          <p:cNvSpPr txBox="1"/>
          <p:nvPr/>
        </p:nvSpPr>
        <p:spPr>
          <a:xfrm>
            <a:off x="2848749" y="4212482"/>
            <a:ext cx="21939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Malicious Inputs</a:t>
            </a:r>
            <a:endParaRPr i="1" sz="18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26"/>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643" name="Google Shape;643;p26"/>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Simple Sensor Security Model</a:t>
            </a:r>
            <a:endParaRPr/>
          </a:p>
          <a:p>
            <a:pPr indent="0" lvl="0" marL="0" rtl="0" algn="l">
              <a:spcBef>
                <a:spcPts val="0"/>
              </a:spcBef>
              <a:spcAft>
                <a:spcPts val="0"/>
              </a:spcAft>
              <a:buNone/>
            </a:pPr>
            <a:r>
              <a:rPr lang="en" sz="2400">
                <a:solidFill>
                  <a:srgbClr val="666666"/>
                </a:solidFill>
              </a:rPr>
              <a:t>Example: DolphinAttack </a:t>
            </a:r>
            <a:r>
              <a:rPr lang="en" sz="1800">
                <a:solidFill>
                  <a:srgbClr val="666666"/>
                </a:solidFill>
              </a:rPr>
              <a:t>(</a:t>
            </a:r>
            <a:r>
              <a:rPr i="1" lang="en" sz="1800">
                <a:solidFill>
                  <a:srgbClr val="666666"/>
                </a:solidFill>
              </a:rPr>
              <a:t>Zhang et al., CCS 2017</a:t>
            </a:r>
            <a:r>
              <a:rPr lang="en" sz="1800">
                <a:solidFill>
                  <a:srgbClr val="666666"/>
                </a:solidFill>
              </a:rPr>
              <a:t>)</a:t>
            </a:r>
            <a:endParaRPr sz="1800">
              <a:solidFill>
                <a:srgbClr val="666666"/>
              </a:solidFill>
            </a:endParaRPr>
          </a:p>
        </p:txBody>
      </p:sp>
      <p:sp>
        <p:nvSpPr>
          <p:cNvPr id="644" name="Google Shape;644;p26"/>
          <p:cNvSpPr/>
          <p:nvPr/>
        </p:nvSpPr>
        <p:spPr>
          <a:xfrm>
            <a:off x="1978175" y="1463722"/>
            <a:ext cx="4922700" cy="1189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6"/>
          <p:cNvSpPr/>
          <p:nvPr/>
        </p:nvSpPr>
        <p:spPr>
          <a:xfrm>
            <a:off x="5955850" y="1562825"/>
            <a:ext cx="852300" cy="994200"/>
          </a:xfrm>
          <a:prstGeom prst="rect">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646" name="Google Shape;646;p26"/>
          <p:cNvSpPr/>
          <p:nvPr/>
        </p:nvSpPr>
        <p:spPr>
          <a:xfrm>
            <a:off x="4735100" y="1562925"/>
            <a:ext cx="852300" cy="994200"/>
          </a:xfrm>
          <a:prstGeom prst="rect">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pic>
        <p:nvPicPr>
          <p:cNvPr id="647" name="Google Shape;647;p26"/>
          <p:cNvPicPr preferRelativeResize="0"/>
          <p:nvPr/>
        </p:nvPicPr>
        <p:blipFill rotWithShape="1">
          <a:blip r:embed="rId3">
            <a:alphaModFix/>
          </a:blip>
          <a:srcRect b="29803" l="14057" r="13776" t="30758"/>
          <a:stretch/>
        </p:blipFill>
        <p:spPr>
          <a:xfrm>
            <a:off x="3065966" y="1642729"/>
            <a:ext cx="368578" cy="234504"/>
          </a:xfrm>
          <a:prstGeom prst="rect">
            <a:avLst/>
          </a:prstGeom>
          <a:noFill/>
          <a:ln>
            <a:noFill/>
          </a:ln>
        </p:spPr>
      </p:pic>
      <p:sp>
        <p:nvSpPr>
          <p:cNvPr id="648" name="Google Shape;648;p26"/>
          <p:cNvSpPr/>
          <p:nvPr/>
        </p:nvSpPr>
        <p:spPr>
          <a:xfrm>
            <a:off x="2081875" y="1562825"/>
            <a:ext cx="916500" cy="994200"/>
          </a:xfrm>
          <a:prstGeom prst="rect">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pic>
        <p:nvPicPr>
          <p:cNvPr descr="“microphone icon”的图片搜索结果" id="649" name="Google Shape;649;p26"/>
          <p:cNvPicPr preferRelativeResize="0"/>
          <p:nvPr/>
        </p:nvPicPr>
        <p:blipFill rotWithShape="1">
          <a:blip r:embed="rId4">
            <a:alphaModFix/>
          </a:blip>
          <a:srcRect b="0" l="0" r="0" t="0"/>
          <a:stretch/>
        </p:blipFill>
        <p:spPr>
          <a:xfrm>
            <a:off x="2301729" y="1787650"/>
            <a:ext cx="473900" cy="473900"/>
          </a:xfrm>
          <a:prstGeom prst="rect">
            <a:avLst/>
          </a:prstGeom>
          <a:noFill/>
          <a:ln>
            <a:noFill/>
          </a:ln>
        </p:spPr>
      </p:pic>
      <p:sp>
        <p:nvSpPr>
          <p:cNvPr id="650" name="Google Shape;650;p26"/>
          <p:cNvSpPr/>
          <p:nvPr/>
        </p:nvSpPr>
        <p:spPr>
          <a:xfrm>
            <a:off x="3504675" y="1562825"/>
            <a:ext cx="852300" cy="994200"/>
          </a:xfrm>
          <a:prstGeom prst="rect">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651" name="Google Shape;651;p26"/>
          <p:cNvSpPr/>
          <p:nvPr/>
        </p:nvSpPr>
        <p:spPr>
          <a:xfrm rot="5400000">
            <a:off x="3679193" y="1768106"/>
            <a:ext cx="534600" cy="441300"/>
          </a:xfrm>
          <a:prstGeom prst="triangle">
            <a:avLst>
              <a:gd fmla="val 50000" name="adj"/>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grpSp>
        <p:nvGrpSpPr>
          <p:cNvPr id="652" name="Google Shape;652;p26"/>
          <p:cNvGrpSpPr/>
          <p:nvPr/>
        </p:nvGrpSpPr>
        <p:grpSpPr>
          <a:xfrm>
            <a:off x="4988508" y="1714375"/>
            <a:ext cx="527700" cy="503700"/>
            <a:chOff x="5772119" y="1866775"/>
            <a:chExt cx="527700" cy="503700"/>
          </a:xfrm>
        </p:grpSpPr>
        <p:cxnSp>
          <p:nvCxnSpPr>
            <p:cNvPr id="653" name="Google Shape;653;p26"/>
            <p:cNvCxnSpPr/>
            <p:nvPr/>
          </p:nvCxnSpPr>
          <p:spPr>
            <a:xfrm>
              <a:off x="5772119" y="2370475"/>
              <a:ext cx="527700" cy="0"/>
            </a:xfrm>
            <a:prstGeom prst="straightConnector1">
              <a:avLst/>
            </a:prstGeom>
            <a:noFill/>
            <a:ln cap="flat" cmpd="sng" w="19050">
              <a:solidFill>
                <a:srgbClr val="000000"/>
              </a:solidFill>
              <a:prstDash val="solid"/>
              <a:round/>
              <a:headEnd len="sm" w="sm" type="none"/>
              <a:tailEnd len="med" w="med" type="triangle"/>
            </a:ln>
          </p:spPr>
        </p:cxnSp>
        <p:cxnSp>
          <p:nvCxnSpPr>
            <p:cNvPr id="654" name="Google Shape;654;p26"/>
            <p:cNvCxnSpPr/>
            <p:nvPr/>
          </p:nvCxnSpPr>
          <p:spPr>
            <a:xfrm rot="10800000">
              <a:off x="5779048" y="1866775"/>
              <a:ext cx="0" cy="503700"/>
            </a:xfrm>
            <a:prstGeom prst="straightConnector1">
              <a:avLst/>
            </a:prstGeom>
            <a:noFill/>
            <a:ln cap="flat" cmpd="sng" w="19050">
              <a:solidFill>
                <a:srgbClr val="000000"/>
              </a:solidFill>
              <a:prstDash val="solid"/>
              <a:round/>
              <a:headEnd len="sm" w="sm" type="none"/>
              <a:tailEnd len="med" w="med" type="triangle"/>
            </a:ln>
          </p:spPr>
        </p:cxnSp>
        <p:cxnSp>
          <p:nvCxnSpPr>
            <p:cNvPr id="655" name="Google Shape;655;p26"/>
            <p:cNvCxnSpPr/>
            <p:nvPr/>
          </p:nvCxnSpPr>
          <p:spPr>
            <a:xfrm>
              <a:off x="5779048" y="2051461"/>
              <a:ext cx="302400" cy="0"/>
            </a:xfrm>
            <a:prstGeom prst="straightConnector1">
              <a:avLst/>
            </a:prstGeom>
            <a:noFill/>
            <a:ln cap="flat" cmpd="sng" w="19050">
              <a:solidFill>
                <a:srgbClr val="000000"/>
              </a:solidFill>
              <a:prstDash val="solid"/>
              <a:round/>
              <a:headEnd len="sm" w="sm" type="none"/>
              <a:tailEnd len="sm" w="sm" type="none"/>
            </a:ln>
          </p:spPr>
        </p:cxnSp>
        <p:cxnSp>
          <p:nvCxnSpPr>
            <p:cNvPr id="656" name="Google Shape;656;p26"/>
            <p:cNvCxnSpPr/>
            <p:nvPr/>
          </p:nvCxnSpPr>
          <p:spPr>
            <a:xfrm>
              <a:off x="6082549" y="2046688"/>
              <a:ext cx="0" cy="318900"/>
            </a:xfrm>
            <a:prstGeom prst="straightConnector1">
              <a:avLst/>
            </a:prstGeom>
            <a:noFill/>
            <a:ln cap="flat" cmpd="sng" w="19050">
              <a:solidFill>
                <a:srgbClr val="000000"/>
              </a:solidFill>
              <a:prstDash val="solid"/>
              <a:round/>
              <a:headEnd len="sm" w="sm" type="none"/>
              <a:tailEnd len="sm" w="sm" type="none"/>
            </a:ln>
          </p:spPr>
        </p:cxnSp>
      </p:grpSp>
      <p:sp>
        <p:nvSpPr>
          <p:cNvPr id="657" name="Google Shape;657;p26"/>
          <p:cNvSpPr/>
          <p:nvPr/>
        </p:nvSpPr>
        <p:spPr>
          <a:xfrm>
            <a:off x="6150083" y="1764335"/>
            <a:ext cx="442500" cy="434100"/>
          </a:xfrm>
          <a:prstGeom prst="rect">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sz="1100">
                <a:solidFill>
                  <a:srgbClr val="000000"/>
                </a:solidFill>
                <a:latin typeface="Arial"/>
                <a:ea typeface="Arial"/>
                <a:cs typeface="Arial"/>
                <a:sym typeface="Arial"/>
              </a:rPr>
              <a:t>ADC</a:t>
            </a:r>
            <a:endParaRPr b="1" sz="1100">
              <a:solidFill>
                <a:srgbClr val="000000"/>
              </a:solidFill>
              <a:latin typeface="Arial"/>
              <a:ea typeface="Arial"/>
              <a:cs typeface="Arial"/>
              <a:sym typeface="Arial"/>
            </a:endParaRPr>
          </a:p>
        </p:txBody>
      </p:sp>
      <p:sp>
        <p:nvSpPr>
          <p:cNvPr id="658" name="Google Shape;658;p26"/>
          <p:cNvSpPr/>
          <p:nvPr/>
        </p:nvSpPr>
        <p:spPr>
          <a:xfrm>
            <a:off x="3572189" y="2283023"/>
            <a:ext cx="852300" cy="2076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200">
                <a:solidFill>
                  <a:srgbClr val="000000"/>
                </a:solidFill>
              </a:rPr>
              <a:t>Amplifier</a:t>
            </a:r>
            <a:endParaRPr sz="1200">
              <a:solidFill>
                <a:srgbClr val="000000"/>
              </a:solidFill>
            </a:endParaRPr>
          </a:p>
        </p:txBody>
      </p:sp>
      <p:sp>
        <p:nvSpPr>
          <p:cNvPr id="659" name="Google Shape;659;p26"/>
          <p:cNvSpPr/>
          <p:nvPr/>
        </p:nvSpPr>
        <p:spPr>
          <a:xfrm>
            <a:off x="4735075" y="2268300"/>
            <a:ext cx="852300" cy="2538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200">
                <a:solidFill>
                  <a:srgbClr val="000000"/>
                </a:solidFill>
              </a:rPr>
              <a:t>L</a:t>
            </a:r>
            <a:r>
              <a:rPr lang="en" sz="1200"/>
              <a:t>PF</a:t>
            </a:r>
            <a:endParaRPr sz="1200">
              <a:solidFill>
                <a:srgbClr val="000000"/>
              </a:solidFill>
            </a:endParaRPr>
          </a:p>
        </p:txBody>
      </p:sp>
      <p:cxnSp>
        <p:nvCxnSpPr>
          <p:cNvPr id="660" name="Google Shape;660;p26"/>
          <p:cNvCxnSpPr/>
          <p:nvPr/>
        </p:nvCxnSpPr>
        <p:spPr>
          <a:xfrm>
            <a:off x="4371778" y="1986394"/>
            <a:ext cx="346200" cy="0"/>
          </a:xfrm>
          <a:prstGeom prst="straightConnector1">
            <a:avLst/>
          </a:prstGeom>
          <a:noFill/>
          <a:ln cap="flat" cmpd="sng" w="19050">
            <a:solidFill>
              <a:srgbClr val="000000"/>
            </a:solidFill>
            <a:prstDash val="solid"/>
            <a:round/>
            <a:headEnd len="sm" w="sm" type="none"/>
            <a:tailEnd len="med" w="med" type="triangle"/>
          </a:ln>
        </p:spPr>
      </p:cxnSp>
      <p:cxnSp>
        <p:nvCxnSpPr>
          <p:cNvPr id="661" name="Google Shape;661;p26"/>
          <p:cNvCxnSpPr/>
          <p:nvPr/>
        </p:nvCxnSpPr>
        <p:spPr>
          <a:xfrm>
            <a:off x="5602211" y="1988759"/>
            <a:ext cx="346200" cy="0"/>
          </a:xfrm>
          <a:prstGeom prst="straightConnector1">
            <a:avLst/>
          </a:prstGeom>
          <a:noFill/>
          <a:ln cap="flat" cmpd="sng" w="19050">
            <a:solidFill>
              <a:srgbClr val="000000"/>
            </a:solidFill>
            <a:prstDash val="solid"/>
            <a:round/>
            <a:headEnd len="sm" w="sm" type="none"/>
            <a:tailEnd len="med" w="med" type="triangle"/>
          </a:ln>
        </p:spPr>
      </p:cxnSp>
      <p:sp>
        <p:nvSpPr>
          <p:cNvPr id="662" name="Google Shape;662;p26"/>
          <p:cNvSpPr/>
          <p:nvPr/>
        </p:nvSpPr>
        <p:spPr>
          <a:xfrm>
            <a:off x="5974175" y="2253598"/>
            <a:ext cx="786600" cy="3000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200"/>
              <a:t>ADC</a:t>
            </a:r>
            <a:endParaRPr sz="1200">
              <a:solidFill>
                <a:srgbClr val="000000"/>
              </a:solidFill>
            </a:endParaRPr>
          </a:p>
        </p:txBody>
      </p:sp>
      <p:cxnSp>
        <p:nvCxnSpPr>
          <p:cNvPr id="663" name="Google Shape;663;p26"/>
          <p:cNvCxnSpPr/>
          <p:nvPr/>
        </p:nvCxnSpPr>
        <p:spPr>
          <a:xfrm>
            <a:off x="3027645" y="1988750"/>
            <a:ext cx="445200" cy="0"/>
          </a:xfrm>
          <a:prstGeom prst="straightConnector1">
            <a:avLst/>
          </a:prstGeom>
          <a:noFill/>
          <a:ln cap="flat" cmpd="sng" w="19050">
            <a:solidFill>
              <a:srgbClr val="000000"/>
            </a:solidFill>
            <a:prstDash val="solid"/>
            <a:round/>
            <a:headEnd len="sm" w="sm" type="none"/>
            <a:tailEnd len="med" w="med" type="triangle"/>
          </a:ln>
        </p:spPr>
      </p:cxnSp>
      <p:sp>
        <p:nvSpPr>
          <p:cNvPr id="664" name="Google Shape;664;p26"/>
          <p:cNvSpPr/>
          <p:nvPr/>
        </p:nvSpPr>
        <p:spPr>
          <a:xfrm>
            <a:off x="1085564" y="1689033"/>
            <a:ext cx="744900" cy="592800"/>
          </a:xfrm>
          <a:prstGeom prst="rightArrow">
            <a:avLst>
              <a:gd fmla="val 50000" name="adj1"/>
              <a:gd fmla="val 50000" name="adj2"/>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a:t>Input</a:t>
            </a:r>
            <a:endParaRPr b="1" sz="1400"/>
          </a:p>
        </p:txBody>
      </p:sp>
      <p:sp>
        <p:nvSpPr>
          <p:cNvPr id="665" name="Google Shape;665;p26"/>
          <p:cNvSpPr/>
          <p:nvPr/>
        </p:nvSpPr>
        <p:spPr>
          <a:xfrm>
            <a:off x="7033673" y="1699278"/>
            <a:ext cx="916500" cy="592800"/>
          </a:xfrm>
          <a:prstGeom prst="rightArrow">
            <a:avLst>
              <a:gd fmla="val 50000" name="adj1"/>
              <a:gd fmla="val 50000" name="adj2"/>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a:t>Output</a:t>
            </a:r>
            <a:endParaRPr b="1" sz="1400"/>
          </a:p>
        </p:txBody>
      </p:sp>
      <p:sp>
        <p:nvSpPr>
          <p:cNvPr id="666" name="Google Shape;666;p26"/>
          <p:cNvSpPr txBox="1"/>
          <p:nvPr/>
        </p:nvSpPr>
        <p:spPr>
          <a:xfrm>
            <a:off x="7089025" y="1241575"/>
            <a:ext cx="17628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Malicious Audio</a:t>
            </a:r>
            <a:endParaRPr i="1" sz="1800">
              <a:latin typeface="Calibri"/>
              <a:ea typeface="Calibri"/>
              <a:cs typeface="Calibri"/>
              <a:sym typeface="Calibri"/>
            </a:endParaRPr>
          </a:p>
        </p:txBody>
      </p:sp>
      <p:sp>
        <p:nvSpPr>
          <p:cNvPr id="667" name="Google Shape;667;p26"/>
          <p:cNvSpPr txBox="1"/>
          <p:nvPr/>
        </p:nvSpPr>
        <p:spPr>
          <a:xfrm>
            <a:off x="506430" y="1231325"/>
            <a:ext cx="14316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Ultras</a:t>
            </a:r>
            <a:r>
              <a:rPr i="1" lang="en" sz="1800">
                <a:latin typeface="Calibri"/>
                <a:ea typeface="Calibri"/>
                <a:cs typeface="Calibri"/>
                <a:sym typeface="Calibri"/>
              </a:rPr>
              <a:t>ound</a:t>
            </a:r>
            <a:endParaRPr i="1" sz="1800">
              <a:latin typeface="Calibri"/>
              <a:ea typeface="Calibri"/>
              <a:cs typeface="Calibri"/>
              <a:sym typeface="Calibri"/>
            </a:endParaRPr>
          </a:p>
        </p:txBody>
      </p:sp>
      <p:sp>
        <p:nvSpPr>
          <p:cNvPr id="668" name="Google Shape;668;p26"/>
          <p:cNvSpPr txBox="1"/>
          <p:nvPr/>
        </p:nvSpPr>
        <p:spPr>
          <a:xfrm>
            <a:off x="7903189" y="1838753"/>
            <a:ext cx="1111500" cy="2538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600">
                <a:solidFill>
                  <a:srgbClr val="000000"/>
                </a:solidFill>
                <a:latin typeface="Consolas"/>
                <a:ea typeface="Consolas"/>
                <a:cs typeface="Consolas"/>
                <a:sym typeface="Consolas"/>
              </a:rPr>
              <a:t>0101</a:t>
            </a:r>
            <a:r>
              <a:rPr lang="en" sz="1600">
                <a:latin typeface="Consolas"/>
                <a:ea typeface="Consolas"/>
                <a:cs typeface="Consolas"/>
                <a:sym typeface="Consolas"/>
              </a:rPr>
              <a:t>...</a:t>
            </a:r>
            <a:endParaRPr sz="1600">
              <a:solidFill>
                <a:srgbClr val="000000"/>
              </a:solidFill>
              <a:latin typeface="Consolas"/>
              <a:ea typeface="Consolas"/>
              <a:cs typeface="Consolas"/>
              <a:sym typeface="Consolas"/>
            </a:endParaRPr>
          </a:p>
        </p:txBody>
      </p:sp>
      <p:sp>
        <p:nvSpPr>
          <p:cNvPr id="669" name="Google Shape;669;p26"/>
          <p:cNvSpPr/>
          <p:nvPr/>
        </p:nvSpPr>
        <p:spPr>
          <a:xfrm>
            <a:off x="2069811" y="2272219"/>
            <a:ext cx="988800" cy="2076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200"/>
              <a:t>Microphone</a:t>
            </a:r>
            <a:endParaRPr sz="1200">
              <a:solidFill>
                <a:srgbClr val="000000"/>
              </a:solidFill>
            </a:endParaRPr>
          </a:p>
        </p:txBody>
      </p:sp>
      <p:grpSp>
        <p:nvGrpSpPr>
          <p:cNvPr id="670" name="Google Shape;670;p26"/>
          <p:cNvGrpSpPr/>
          <p:nvPr/>
        </p:nvGrpSpPr>
        <p:grpSpPr>
          <a:xfrm>
            <a:off x="844524" y="1886604"/>
            <a:ext cx="1367772" cy="898811"/>
            <a:chOff x="-713186" y="3462498"/>
            <a:chExt cx="1245240" cy="774036"/>
          </a:xfrm>
        </p:grpSpPr>
        <p:sp>
          <p:nvSpPr>
            <p:cNvPr id="671" name="Google Shape;671;p26"/>
            <p:cNvSpPr/>
            <p:nvPr/>
          </p:nvSpPr>
          <p:spPr>
            <a:xfrm>
              <a:off x="-713186" y="3462498"/>
              <a:ext cx="1245240" cy="774036"/>
            </a:xfrm>
            <a:prstGeom prst="irregularSeal2">
              <a:avLst/>
            </a:prstGeom>
            <a:solidFill>
              <a:srgbClr val="FFFFFF"/>
            </a:solidFill>
            <a:ln cap="flat" cmpd="sng" w="19050">
              <a:solidFill>
                <a:srgbClr val="F013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6"/>
            <p:cNvSpPr txBox="1"/>
            <p:nvPr/>
          </p:nvSpPr>
          <p:spPr>
            <a:xfrm>
              <a:off x="-544600" y="3716553"/>
              <a:ext cx="852300" cy="444000"/>
            </a:xfrm>
            <a:prstGeom prst="rect">
              <a:avLst/>
            </a:prstGeom>
            <a:noFill/>
            <a:ln>
              <a:noFill/>
            </a:ln>
          </p:spPr>
          <p:txBody>
            <a:bodyPr anchorCtr="0" anchor="t" bIns="34325" lIns="68650" spcFirstLastPara="1" rIns="68650" wrap="square" tIns="0">
              <a:noAutofit/>
            </a:bodyPr>
            <a:lstStyle/>
            <a:p>
              <a:pPr indent="0" lvl="0" marL="0" marR="0" rtl="0" algn="ctr">
                <a:spcBef>
                  <a:spcPts val="0"/>
                </a:spcBef>
                <a:spcAft>
                  <a:spcPts val="0"/>
                </a:spcAft>
                <a:buNone/>
              </a:pPr>
              <a:r>
                <a:rPr b="1" lang="en" sz="2000">
                  <a:solidFill>
                    <a:srgbClr val="F0134E"/>
                  </a:solidFill>
                  <a:latin typeface="Calibri"/>
                  <a:ea typeface="Calibri"/>
                  <a:cs typeface="Calibri"/>
                  <a:sym typeface="Calibri"/>
                </a:rPr>
                <a:t>INJECT</a:t>
              </a:r>
              <a:endParaRPr sz="2000">
                <a:solidFill>
                  <a:schemeClr val="accent4"/>
                </a:solidFill>
              </a:endParaRPr>
            </a:p>
          </p:txBody>
        </p:sp>
      </p:grpSp>
      <p:grpSp>
        <p:nvGrpSpPr>
          <p:cNvPr id="673" name="Google Shape;673;p26"/>
          <p:cNvGrpSpPr/>
          <p:nvPr/>
        </p:nvGrpSpPr>
        <p:grpSpPr>
          <a:xfrm>
            <a:off x="7589549" y="1609817"/>
            <a:ext cx="1367772" cy="898811"/>
            <a:chOff x="-713186" y="3462498"/>
            <a:chExt cx="1245240" cy="774036"/>
          </a:xfrm>
        </p:grpSpPr>
        <p:sp>
          <p:nvSpPr>
            <p:cNvPr id="674" name="Google Shape;674;p26"/>
            <p:cNvSpPr/>
            <p:nvPr/>
          </p:nvSpPr>
          <p:spPr>
            <a:xfrm>
              <a:off x="-713186" y="3462498"/>
              <a:ext cx="1245240" cy="774036"/>
            </a:xfrm>
            <a:prstGeom prst="irregularSeal2">
              <a:avLst/>
            </a:prstGeom>
            <a:solidFill>
              <a:srgbClr val="FFFFFF"/>
            </a:solidFill>
            <a:ln cap="flat" cmpd="sng" w="19050">
              <a:solidFill>
                <a:srgbClr val="F013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6"/>
            <p:cNvSpPr txBox="1"/>
            <p:nvPr/>
          </p:nvSpPr>
          <p:spPr>
            <a:xfrm>
              <a:off x="-544600" y="3716553"/>
              <a:ext cx="852300" cy="444000"/>
            </a:xfrm>
            <a:prstGeom prst="rect">
              <a:avLst/>
            </a:prstGeom>
            <a:noFill/>
            <a:ln>
              <a:noFill/>
            </a:ln>
          </p:spPr>
          <p:txBody>
            <a:bodyPr anchorCtr="0" anchor="t" bIns="34325" lIns="68650" spcFirstLastPara="1" rIns="68650" wrap="square" tIns="0">
              <a:noAutofit/>
            </a:bodyPr>
            <a:lstStyle/>
            <a:p>
              <a:pPr indent="0" lvl="0" marL="0" marR="0" rtl="0" algn="ctr">
                <a:spcBef>
                  <a:spcPts val="0"/>
                </a:spcBef>
                <a:spcAft>
                  <a:spcPts val="0"/>
                </a:spcAft>
                <a:buNone/>
              </a:pPr>
              <a:r>
                <a:rPr b="1" lang="en" sz="2000">
                  <a:solidFill>
                    <a:srgbClr val="F0134E"/>
                  </a:solidFill>
                  <a:latin typeface="Calibri"/>
                  <a:ea typeface="Calibri"/>
                  <a:cs typeface="Calibri"/>
                  <a:sym typeface="Calibri"/>
                </a:rPr>
                <a:t>FALSE</a:t>
              </a:r>
              <a:endParaRPr sz="2000">
                <a:solidFill>
                  <a:schemeClr val="accent4"/>
                </a:solidFill>
              </a:endParaRPr>
            </a:p>
          </p:txBody>
        </p:sp>
      </p:grpSp>
      <p:sp>
        <p:nvSpPr>
          <p:cNvPr id="676" name="Google Shape;676;p26"/>
          <p:cNvSpPr txBox="1"/>
          <p:nvPr/>
        </p:nvSpPr>
        <p:spPr>
          <a:xfrm>
            <a:off x="962156" y="5323871"/>
            <a:ext cx="9888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Sound</a:t>
            </a:r>
            <a:endParaRPr i="1" sz="1800">
              <a:latin typeface="Calibri"/>
              <a:ea typeface="Calibri"/>
              <a:cs typeface="Calibri"/>
              <a:sym typeface="Calibri"/>
            </a:endParaRPr>
          </a:p>
        </p:txBody>
      </p:sp>
      <p:sp>
        <p:nvSpPr>
          <p:cNvPr id="677" name="Google Shape;677;p26"/>
          <p:cNvSpPr txBox="1"/>
          <p:nvPr/>
        </p:nvSpPr>
        <p:spPr>
          <a:xfrm>
            <a:off x="235100" y="5661177"/>
            <a:ext cx="16527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Ambient noise</a:t>
            </a:r>
            <a:endParaRPr i="1" sz="1800">
              <a:latin typeface="Calibri"/>
              <a:ea typeface="Calibri"/>
              <a:cs typeface="Calibri"/>
              <a:sym typeface="Calibri"/>
            </a:endParaRPr>
          </a:p>
        </p:txBody>
      </p:sp>
      <p:cxnSp>
        <p:nvCxnSpPr>
          <p:cNvPr id="678" name="Google Shape;678;p26"/>
          <p:cNvCxnSpPr/>
          <p:nvPr/>
        </p:nvCxnSpPr>
        <p:spPr>
          <a:xfrm>
            <a:off x="1826324" y="5657075"/>
            <a:ext cx="311700" cy="0"/>
          </a:xfrm>
          <a:prstGeom prst="straightConnector1">
            <a:avLst/>
          </a:prstGeom>
          <a:noFill/>
          <a:ln cap="flat" cmpd="sng" w="19050">
            <a:solidFill>
              <a:srgbClr val="FFAB40"/>
            </a:solidFill>
            <a:prstDash val="solid"/>
            <a:round/>
            <a:headEnd len="sm" w="sm" type="none"/>
            <a:tailEnd len="lg" w="lg" type="triangle"/>
          </a:ln>
        </p:spPr>
      </p:cxnSp>
      <p:cxnSp>
        <p:nvCxnSpPr>
          <p:cNvPr id="679" name="Google Shape;679;p26"/>
          <p:cNvCxnSpPr/>
          <p:nvPr/>
        </p:nvCxnSpPr>
        <p:spPr>
          <a:xfrm>
            <a:off x="1826324" y="5941728"/>
            <a:ext cx="311700" cy="0"/>
          </a:xfrm>
          <a:prstGeom prst="straightConnector1">
            <a:avLst/>
          </a:prstGeom>
          <a:noFill/>
          <a:ln cap="flat" cmpd="sng" w="19050">
            <a:solidFill>
              <a:schemeClr val="accent1"/>
            </a:solidFill>
            <a:prstDash val="solid"/>
            <a:round/>
            <a:headEnd len="sm" w="sm" type="none"/>
            <a:tailEnd len="lg" w="lg" type="triangle"/>
          </a:ln>
        </p:spPr>
      </p:cxnSp>
      <p:sp>
        <p:nvSpPr>
          <p:cNvPr id="680" name="Google Shape;680;p26"/>
          <p:cNvSpPr txBox="1"/>
          <p:nvPr/>
        </p:nvSpPr>
        <p:spPr>
          <a:xfrm>
            <a:off x="1753564" y="5634005"/>
            <a:ext cx="364800" cy="300000"/>
          </a:xfrm>
          <a:prstGeom prst="rect">
            <a:avLst/>
          </a:prstGeom>
          <a:blipFill rotWithShape="1">
            <a:blip r:embed="rId5">
              <a:alphaModFix/>
            </a:blip>
            <a:stretch>
              <a:fillRect b="-3078"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681" name="Google Shape;681;p26"/>
          <p:cNvSpPr txBox="1"/>
          <p:nvPr/>
        </p:nvSpPr>
        <p:spPr>
          <a:xfrm>
            <a:off x="1753860" y="5334799"/>
            <a:ext cx="366300" cy="300000"/>
          </a:xfrm>
          <a:prstGeom prst="rect">
            <a:avLst/>
          </a:prstGeom>
          <a:blipFill rotWithShape="1">
            <a:blip r:embed="rId6">
              <a:alphaModFix/>
            </a:blip>
            <a:stretch>
              <a:fillRect b="-302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pic>
        <p:nvPicPr>
          <p:cNvPr descr="elated image" id="682" name="Google Shape;682;p26"/>
          <p:cNvPicPr preferRelativeResize="0"/>
          <p:nvPr/>
        </p:nvPicPr>
        <p:blipFill rotWithShape="1">
          <a:blip r:embed="rId7">
            <a:alphaModFix/>
          </a:blip>
          <a:srcRect b="0" l="0" r="0" t="0"/>
          <a:stretch/>
        </p:blipFill>
        <p:spPr>
          <a:xfrm>
            <a:off x="307450" y="1576900"/>
            <a:ext cx="625800" cy="817050"/>
          </a:xfrm>
          <a:prstGeom prst="rect">
            <a:avLst/>
          </a:prstGeom>
          <a:noFill/>
          <a:ln>
            <a:noFill/>
          </a:ln>
        </p:spPr>
      </p:pic>
      <p:sp>
        <p:nvSpPr>
          <p:cNvPr id="683" name="Google Shape;683;p26"/>
          <p:cNvSpPr/>
          <p:nvPr/>
        </p:nvSpPr>
        <p:spPr>
          <a:xfrm flipH="1">
            <a:off x="1569000" y="1646617"/>
            <a:ext cx="416988" cy="516024"/>
          </a:xfrm>
          <a:prstGeom prst="lightningBol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 name="Google Shape;684;p26"/>
          <p:cNvGrpSpPr/>
          <p:nvPr/>
        </p:nvGrpSpPr>
        <p:grpSpPr>
          <a:xfrm>
            <a:off x="596575" y="2707988"/>
            <a:ext cx="7961793" cy="1944762"/>
            <a:chOff x="596575" y="2707988"/>
            <a:chExt cx="7961793" cy="1944762"/>
          </a:xfrm>
        </p:grpSpPr>
        <p:sp>
          <p:nvSpPr>
            <p:cNvPr id="685" name="Google Shape;685;p26"/>
            <p:cNvSpPr/>
            <p:nvPr/>
          </p:nvSpPr>
          <p:spPr>
            <a:xfrm>
              <a:off x="596575" y="2908175"/>
              <a:ext cx="7886700" cy="1681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6" name="Google Shape;686;p26"/>
            <p:cNvCxnSpPr/>
            <p:nvPr/>
          </p:nvCxnSpPr>
          <p:spPr>
            <a:xfrm rot="10800000">
              <a:off x="6051827" y="4070560"/>
              <a:ext cx="326700" cy="0"/>
            </a:xfrm>
            <a:prstGeom prst="straightConnector1">
              <a:avLst/>
            </a:prstGeom>
            <a:noFill/>
            <a:ln cap="flat" cmpd="sng" w="19050">
              <a:solidFill>
                <a:srgbClr val="FF0000"/>
              </a:solidFill>
              <a:prstDash val="solid"/>
              <a:round/>
              <a:headEnd len="sm" w="sm" type="none"/>
              <a:tailEnd len="lg" w="lg" type="triangle"/>
            </a:ln>
          </p:spPr>
        </p:cxnSp>
        <p:sp>
          <p:nvSpPr>
            <p:cNvPr id="687" name="Google Shape;687;p26"/>
            <p:cNvSpPr txBox="1"/>
            <p:nvPr/>
          </p:nvSpPr>
          <p:spPr>
            <a:xfrm>
              <a:off x="1859619" y="3812953"/>
              <a:ext cx="479400" cy="300000"/>
            </a:xfrm>
            <a:prstGeom prst="rect">
              <a:avLst/>
            </a:prstGeom>
            <a:blipFill rotWithShape="1">
              <a:blip r:embed="rId8">
                <a:alphaModFix/>
              </a:blip>
              <a:stretch>
                <a:fillRect b="-150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688" name="Google Shape;688;p26"/>
            <p:cNvSpPr/>
            <p:nvPr/>
          </p:nvSpPr>
          <p:spPr>
            <a:xfrm>
              <a:off x="5357299" y="3912877"/>
              <a:ext cx="686100" cy="526500"/>
            </a:xfrm>
            <a:prstGeom prst="rect">
              <a:avLst/>
            </a:prstGeom>
            <a:blipFill rotWithShape="1">
              <a:blip r:embed="rId9">
                <a:alphaModFix/>
              </a:blip>
              <a:stretch>
                <a:fillRect b="0" l="0" r="0" t="0"/>
              </a:stretch>
            </a:blipFill>
            <a:ln cap="flat" cmpd="sng" w="9525">
              <a:solidFill>
                <a:srgbClr val="FF0000"/>
              </a:solidFill>
              <a:prstDash val="solid"/>
              <a:round/>
              <a:headEnd len="sm" w="sm" type="none"/>
              <a:tailEnd len="sm" w="sm" type="none"/>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689" name="Google Shape;689;p26"/>
            <p:cNvCxnSpPr/>
            <p:nvPr/>
          </p:nvCxnSpPr>
          <p:spPr>
            <a:xfrm>
              <a:off x="1936393" y="4185234"/>
              <a:ext cx="3426900" cy="0"/>
            </a:xfrm>
            <a:prstGeom prst="straightConnector1">
              <a:avLst/>
            </a:prstGeom>
            <a:noFill/>
            <a:ln cap="flat" cmpd="sng" w="19050">
              <a:solidFill>
                <a:srgbClr val="FF0000"/>
              </a:solidFill>
              <a:prstDash val="solid"/>
              <a:round/>
              <a:headEnd len="sm" w="sm" type="none"/>
              <a:tailEnd len="sm" w="sm" type="none"/>
            </a:ln>
          </p:spPr>
        </p:cxnSp>
        <p:cxnSp>
          <p:nvCxnSpPr>
            <p:cNvPr id="690" name="Google Shape;690;p26"/>
            <p:cNvCxnSpPr/>
            <p:nvPr/>
          </p:nvCxnSpPr>
          <p:spPr>
            <a:xfrm rot="10800000">
              <a:off x="6056575" y="4318908"/>
              <a:ext cx="326700" cy="0"/>
            </a:xfrm>
            <a:prstGeom prst="straightConnector1">
              <a:avLst/>
            </a:prstGeom>
            <a:noFill/>
            <a:ln cap="flat" cmpd="sng" w="19050">
              <a:solidFill>
                <a:schemeClr val="dk1"/>
              </a:solidFill>
              <a:prstDash val="solid"/>
              <a:round/>
              <a:headEnd len="sm" w="sm" type="none"/>
              <a:tailEnd len="lg" w="lg" type="triangle"/>
            </a:ln>
          </p:spPr>
        </p:cxnSp>
        <p:sp>
          <p:nvSpPr>
            <p:cNvPr id="691" name="Google Shape;691;p26"/>
            <p:cNvSpPr txBox="1"/>
            <p:nvPr/>
          </p:nvSpPr>
          <p:spPr>
            <a:xfrm>
              <a:off x="6442468" y="4138858"/>
              <a:ext cx="2115900" cy="2769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i="1" lang="en" sz="1800">
                  <a:solidFill>
                    <a:schemeClr val="dk1"/>
                  </a:solidFill>
                  <a:latin typeface="Calibri"/>
                  <a:ea typeface="Calibri"/>
                  <a:cs typeface="Calibri"/>
                  <a:sym typeface="Calibri"/>
                </a:rPr>
                <a:t>Sensor knowledge </a:t>
              </a:r>
              <a:endParaRPr i="1" sz="1800">
                <a:latin typeface="Calibri"/>
                <a:ea typeface="Calibri"/>
                <a:cs typeface="Calibri"/>
                <a:sym typeface="Calibri"/>
              </a:endParaRPr>
            </a:p>
          </p:txBody>
        </p:sp>
        <p:sp>
          <p:nvSpPr>
            <p:cNvPr id="692" name="Google Shape;692;p26"/>
            <p:cNvSpPr txBox="1"/>
            <p:nvPr/>
          </p:nvSpPr>
          <p:spPr>
            <a:xfrm>
              <a:off x="6133682" y="4052179"/>
              <a:ext cx="303300" cy="300000"/>
            </a:xfrm>
            <a:prstGeom prst="rect">
              <a:avLst/>
            </a:prstGeom>
            <a:blipFill rotWithShape="1">
              <a:blip r:embed="rId10">
                <a:alphaModFix/>
              </a:blip>
              <a:stretch>
                <a:fillRect b="0"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693" name="Google Shape;693;p26"/>
            <p:cNvSpPr txBox="1"/>
            <p:nvPr/>
          </p:nvSpPr>
          <p:spPr>
            <a:xfrm>
              <a:off x="1839045" y="3415972"/>
              <a:ext cx="196200" cy="184800"/>
            </a:xfrm>
            <a:prstGeom prst="rect">
              <a:avLst/>
            </a:prstGeom>
            <a:blipFill rotWithShape="1">
              <a:blip r:embed="rId11">
                <a:alphaModFix/>
              </a:blip>
              <a:stretch>
                <a:fillRect b="-21949" l="-20928" r="-20928"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694" name="Google Shape;694;p26"/>
            <p:cNvSpPr txBox="1"/>
            <p:nvPr/>
          </p:nvSpPr>
          <p:spPr>
            <a:xfrm>
              <a:off x="1489319" y="3210557"/>
              <a:ext cx="366300" cy="300000"/>
            </a:xfrm>
            <a:prstGeom prst="rect">
              <a:avLst/>
            </a:prstGeom>
            <a:blipFill rotWithShape="1">
              <a:blip r:embed="rId12">
                <a:alphaModFix/>
              </a:blip>
              <a:stretch>
                <a:fillRect b="-302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695" name="Google Shape;695;p26"/>
            <p:cNvSpPr txBox="1"/>
            <p:nvPr/>
          </p:nvSpPr>
          <p:spPr>
            <a:xfrm>
              <a:off x="6126765" y="3755825"/>
              <a:ext cx="368100" cy="300000"/>
            </a:xfrm>
            <a:prstGeom prst="rect">
              <a:avLst/>
            </a:prstGeom>
            <a:blipFill rotWithShape="1">
              <a:blip r:embed="rId13">
                <a:alphaModFix/>
              </a:blip>
              <a:stretch>
                <a:fillRect b="-1059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696" name="Google Shape;696;p26"/>
            <p:cNvCxnSpPr/>
            <p:nvPr/>
          </p:nvCxnSpPr>
          <p:spPr>
            <a:xfrm>
              <a:off x="1589538" y="3519866"/>
              <a:ext cx="281400" cy="0"/>
            </a:xfrm>
            <a:prstGeom prst="straightConnector1">
              <a:avLst/>
            </a:prstGeom>
            <a:noFill/>
            <a:ln cap="flat" cmpd="sng" w="19050">
              <a:solidFill>
                <a:schemeClr val="accent1"/>
              </a:solidFill>
              <a:prstDash val="solid"/>
              <a:round/>
              <a:headEnd len="sm" w="sm" type="none"/>
              <a:tailEnd len="lg" w="lg" type="triangle"/>
            </a:ln>
          </p:spPr>
        </p:cxnSp>
        <p:cxnSp>
          <p:nvCxnSpPr>
            <p:cNvPr id="697" name="Google Shape;697;p26"/>
            <p:cNvCxnSpPr/>
            <p:nvPr/>
          </p:nvCxnSpPr>
          <p:spPr>
            <a:xfrm rot="10800000">
              <a:off x="1937000" y="3586400"/>
              <a:ext cx="0" cy="605400"/>
            </a:xfrm>
            <a:prstGeom prst="straightConnector1">
              <a:avLst/>
            </a:prstGeom>
            <a:noFill/>
            <a:ln cap="flat" cmpd="sng" w="19050">
              <a:solidFill>
                <a:srgbClr val="FF0000"/>
              </a:solidFill>
              <a:prstDash val="solid"/>
              <a:round/>
              <a:headEnd len="sm" w="sm" type="none"/>
              <a:tailEnd len="lg" w="lg" type="triangle"/>
            </a:ln>
          </p:spPr>
        </p:cxnSp>
        <p:cxnSp>
          <p:nvCxnSpPr>
            <p:cNvPr id="698" name="Google Shape;698;p26"/>
            <p:cNvCxnSpPr/>
            <p:nvPr/>
          </p:nvCxnSpPr>
          <p:spPr>
            <a:xfrm>
              <a:off x="2003288" y="3519109"/>
              <a:ext cx="143400" cy="0"/>
            </a:xfrm>
            <a:prstGeom prst="straightConnector1">
              <a:avLst/>
            </a:prstGeom>
            <a:noFill/>
            <a:ln cap="flat" cmpd="sng" w="19050">
              <a:solidFill>
                <a:srgbClr val="FF0000"/>
              </a:solidFill>
              <a:prstDash val="solid"/>
              <a:round/>
              <a:headEnd len="sm" w="sm" type="none"/>
              <a:tailEnd len="lg" w="lg" type="triangle"/>
            </a:ln>
          </p:spPr>
        </p:cxnSp>
        <p:cxnSp>
          <p:nvCxnSpPr>
            <p:cNvPr id="699" name="Google Shape;699;p26"/>
            <p:cNvCxnSpPr/>
            <p:nvPr/>
          </p:nvCxnSpPr>
          <p:spPr>
            <a:xfrm>
              <a:off x="1581800" y="3230450"/>
              <a:ext cx="556200" cy="0"/>
            </a:xfrm>
            <a:prstGeom prst="straightConnector1">
              <a:avLst/>
            </a:prstGeom>
            <a:noFill/>
            <a:ln cap="flat" cmpd="sng" w="19050">
              <a:solidFill>
                <a:srgbClr val="FFAB40"/>
              </a:solidFill>
              <a:prstDash val="solid"/>
              <a:round/>
              <a:headEnd len="sm" w="sm" type="none"/>
              <a:tailEnd len="lg" w="lg" type="triangle"/>
            </a:ln>
          </p:spPr>
        </p:cxnSp>
        <p:sp>
          <p:nvSpPr>
            <p:cNvPr id="700" name="Google Shape;700;p26"/>
            <p:cNvSpPr txBox="1"/>
            <p:nvPr/>
          </p:nvSpPr>
          <p:spPr>
            <a:xfrm>
              <a:off x="1753860" y="2908177"/>
              <a:ext cx="366300" cy="300000"/>
            </a:xfrm>
            <a:prstGeom prst="rect">
              <a:avLst/>
            </a:prstGeom>
            <a:blipFill rotWithShape="1">
              <a:blip r:embed="rId14">
                <a:alphaModFix/>
              </a:blip>
              <a:stretch>
                <a:fillRect b="-302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701" name="Google Shape;701;p26"/>
            <p:cNvSpPr txBox="1"/>
            <p:nvPr/>
          </p:nvSpPr>
          <p:spPr>
            <a:xfrm>
              <a:off x="6442467" y="3867135"/>
              <a:ext cx="1918500" cy="2769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i="1" lang="en" sz="1800">
                  <a:solidFill>
                    <a:schemeClr val="dk1"/>
                  </a:solidFill>
                  <a:latin typeface="Calibri"/>
                  <a:ea typeface="Calibri"/>
                  <a:cs typeface="Calibri"/>
                  <a:sym typeface="Calibri"/>
                </a:rPr>
                <a:t>Desired value of y</a:t>
              </a:r>
              <a:endParaRPr i="1" sz="1800">
                <a:latin typeface="Calibri"/>
                <a:ea typeface="Calibri"/>
                <a:cs typeface="Calibri"/>
                <a:sym typeface="Calibri"/>
              </a:endParaRPr>
            </a:p>
          </p:txBody>
        </p:sp>
        <p:sp>
          <p:nvSpPr>
            <p:cNvPr id="702" name="Google Shape;702;p26"/>
            <p:cNvSpPr txBox="1"/>
            <p:nvPr/>
          </p:nvSpPr>
          <p:spPr>
            <a:xfrm>
              <a:off x="733556" y="2929859"/>
              <a:ext cx="9888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Sound</a:t>
              </a:r>
              <a:endParaRPr i="1" sz="1800">
                <a:latin typeface="Calibri"/>
                <a:ea typeface="Calibri"/>
                <a:cs typeface="Calibri"/>
                <a:sym typeface="Calibri"/>
              </a:endParaRPr>
            </a:p>
          </p:txBody>
        </p:sp>
        <p:sp>
          <p:nvSpPr>
            <p:cNvPr id="703" name="Google Shape;703;p26"/>
            <p:cNvSpPr txBox="1"/>
            <p:nvPr/>
          </p:nvSpPr>
          <p:spPr>
            <a:xfrm>
              <a:off x="780564" y="3234200"/>
              <a:ext cx="7449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Noise</a:t>
              </a:r>
              <a:endParaRPr i="1" sz="1800">
                <a:latin typeface="Calibri"/>
                <a:ea typeface="Calibri"/>
                <a:cs typeface="Calibri"/>
                <a:sym typeface="Calibri"/>
              </a:endParaRPr>
            </a:p>
          </p:txBody>
        </p:sp>
        <p:sp>
          <p:nvSpPr>
            <p:cNvPr id="704" name="Google Shape;704;p26"/>
            <p:cNvSpPr txBox="1"/>
            <p:nvPr/>
          </p:nvSpPr>
          <p:spPr>
            <a:xfrm>
              <a:off x="7152250" y="2885475"/>
              <a:ext cx="11115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latin typeface="Calibri"/>
                  <a:ea typeface="Calibri"/>
                  <a:cs typeface="Calibri"/>
                  <a:sym typeface="Calibri"/>
                </a:rPr>
                <a:t>Malicious</a:t>
              </a:r>
              <a:endParaRPr i="1" sz="1800">
                <a:latin typeface="Calibri"/>
                <a:ea typeface="Calibri"/>
                <a:cs typeface="Calibri"/>
                <a:sym typeface="Calibri"/>
              </a:endParaRPr>
            </a:p>
            <a:p>
              <a:pPr indent="0" lvl="0" marL="0" rtl="0" algn="ctr">
                <a:spcBef>
                  <a:spcPts val="0"/>
                </a:spcBef>
                <a:spcAft>
                  <a:spcPts val="0"/>
                </a:spcAft>
                <a:buNone/>
              </a:pPr>
              <a:r>
                <a:rPr i="1" lang="en" sz="1800">
                  <a:latin typeface="Calibri"/>
                  <a:ea typeface="Calibri"/>
                  <a:cs typeface="Calibri"/>
                  <a:sym typeface="Calibri"/>
                </a:rPr>
                <a:t>Audio</a:t>
              </a:r>
              <a:endParaRPr i="1" sz="1800">
                <a:latin typeface="Calibri"/>
                <a:ea typeface="Calibri"/>
                <a:cs typeface="Calibri"/>
                <a:sym typeface="Calibri"/>
              </a:endParaRPr>
            </a:p>
          </p:txBody>
        </p:sp>
        <p:sp>
          <p:nvSpPr>
            <p:cNvPr id="705" name="Google Shape;705;p26"/>
            <p:cNvSpPr/>
            <p:nvPr/>
          </p:nvSpPr>
          <p:spPr>
            <a:xfrm>
              <a:off x="2140530" y="3075121"/>
              <a:ext cx="689100" cy="606600"/>
            </a:xfrm>
            <a:prstGeom prst="rect">
              <a:avLst/>
            </a:prstGeom>
            <a:blipFill rotWithShape="1">
              <a:blip r:embed="rId15">
                <a:alphaModFix/>
              </a:blip>
              <a:stretch>
                <a:fillRect b="0" l="0" r="0" t="0"/>
              </a:stretch>
            </a:blipFill>
            <a:ln cap="flat" cmpd="sng" w="9525">
              <a:solidFill>
                <a:schemeClr val="dk1"/>
              </a:solidFill>
              <a:prstDash val="solid"/>
              <a:round/>
              <a:headEnd len="sm" w="sm" type="none"/>
              <a:tailEnd len="sm" w="sm" type="none"/>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706" name="Google Shape;706;p26"/>
            <p:cNvSpPr/>
            <p:nvPr/>
          </p:nvSpPr>
          <p:spPr>
            <a:xfrm>
              <a:off x="3457012" y="3070858"/>
              <a:ext cx="696000" cy="611100"/>
            </a:xfrm>
            <a:prstGeom prst="rect">
              <a:avLst/>
            </a:prstGeom>
            <a:blipFill rotWithShape="1">
              <a:blip r:embed="rId16">
                <a:alphaModFix/>
              </a:blip>
              <a:stretch>
                <a:fillRect b="0" l="0" r="0" t="0"/>
              </a:stretch>
            </a:blipFill>
            <a:ln cap="flat" cmpd="sng" w="9525">
              <a:solidFill>
                <a:schemeClr val="dk1"/>
              </a:solidFill>
              <a:prstDash val="solid"/>
              <a:round/>
              <a:headEnd len="sm" w="sm" type="none"/>
              <a:tailEnd len="sm" w="sm" type="none"/>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707" name="Google Shape;707;p26"/>
            <p:cNvCxnSpPr/>
            <p:nvPr/>
          </p:nvCxnSpPr>
          <p:spPr>
            <a:xfrm>
              <a:off x="2830373" y="3268535"/>
              <a:ext cx="625800" cy="0"/>
            </a:xfrm>
            <a:prstGeom prst="straightConnector1">
              <a:avLst/>
            </a:prstGeom>
            <a:noFill/>
            <a:ln cap="flat" cmpd="sng" w="19050">
              <a:solidFill>
                <a:srgbClr val="FFAB40"/>
              </a:solidFill>
              <a:prstDash val="solid"/>
              <a:round/>
              <a:headEnd len="sm" w="sm" type="none"/>
              <a:tailEnd len="lg" w="lg" type="triangle"/>
            </a:ln>
          </p:spPr>
        </p:cxnSp>
        <p:sp>
          <p:nvSpPr>
            <p:cNvPr id="708" name="Google Shape;708;p26"/>
            <p:cNvSpPr txBox="1"/>
            <p:nvPr/>
          </p:nvSpPr>
          <p:spPr>
            <a:xfrm>
              <a:off x="3073560" y="2943614"/>
              <a:ext cx="366300" cy="300000"/>
            </a:xfrm>
            <a:prstGeom prst="rect">
              <a:avLst/>
            </a:prstGeom>
            <a:blipFill rotWithShape="1">
              <a:blip r:embed="rId17">
                <a:alphaModFix/>
              </a:blip>
              <a:stretch>
                <a:fillRect b="0"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709" name="Google Shape;709;p26"/>
            <p:cNvSpPr txBox="1"/>
            <p:nvPr/>
          </p:nvSpPr>
          <p:spPr>
            <a:xfrm>
              <a:off x="6775465" y="2939864"/>
              <a:ext cx="303300" cy="300000"/>
            </a:xfrm>
            <a:prstGeom prst="rect">
              <a:avLst/>
            </a:prstGeom>
            <a:blipFill rotWithShape="1">
              <a:blip r:embed="rId18">
                <a:alphaModFix/>
              </a:blip>
              <a:stretch>
                <a:fillRect b="-624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710" name="Google Shape;710;p26"/>
            <p:cNvCxnSpPr/>
            <p:nvPr/>
          </p:nvCxnSpPr>
          <p:spPr>
            <a:xfrm>
              <a:off x="6789819" y="3261740"/>
              <a:ext cx="301500" cy="0"/>
            </a:xfrm>
            <a:prstGeom prst="straightConnector1">
              <a:avLst/>
            </a:prstGeom>
            <a:noFill/>
            <a:ln cap="flat" cmpd="sng" w="19050">
              <a:solidFill>
                <a:srgbClr val="FFAB40"/>
              </a:solidFill>
              <a:prstDash val="solid"/>
              <a:round/>
              <a:headEnd len="sm" w="sm" type="none"/>
              <a:tailEnd len="lg" w="lg" type="triangle"/>
            </a:ln>
          </p:spPr>
        </p:cxnSp>
        <p:cxnSp>
          <p:nvCxnSpPr>
            <p:cNvPr id="711" name="Google Shape;711;p26"/>
            <p:cNvCxnSpPr/>
            <p:nvPr/>
          </p:nvCxnSpPr>
          <p:spPr>
            <a:xfrm>
              <a:off x="3138813" y="3558049"/>
              <a:ext cx="311700" cy="0"/>
            </a:xfrm>
            <a:prstGeom prst="straightConnector1">
              <a:avLst/>
            </a:prstGeom>
            <a:noFill/>
            <a:ln cap="flat" cmpd="sng" w="19050">
              <a:solidFill>
                <a:schemeClr val="accent1"/>
              </a:solidFill>
              <a:prstDash val="solid"/>
              <a:round/>
              <a:headEnd len="sm" w="sm" type="none"/>
              <a:tailEnd len="lg" w="lg" type="triangle"/>
            </a:ln>
          </p:spPr>
        </p:cxnSp>
        <p:sp>
          <p:nvSpPr>
            <p:cNvPr id="712" name="Google Shape;712;p26"/>
            <p:cNvSpPr txBox="1"/>
            <p:nvPr/>
          </p:nvSpPr>
          <p:spPr>
            <a:xfrm>
              <a:off x="3066053" y="3250326"/>
              <a:ext cx="364800" cy="300000"/>
            </a:xfrm>
            <a:prstGeom prst="rect">
              <a:avLst/>
            </a:prstGeom>
            <a:blipFill rotWithShape="1">
              <a:blip r:embed="rId19">
                <a:alphaModFix/>
              </a:blip>
              <a:stretch>
                <a:fillRect b="0"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713" name="Google Shape;713;p26"/>
            <p:cNvSpPr/>
            <p:nvPr/>
          </p:nvSpPr>
          <p:spPr>
            <a:xfrm>
              <a:off x="4777879" y="3068071"/>
              <a:ext cx="696000" cy="611100"/>
            </a:xfrm>
            <a:prstGeom prst="rect">
              <a:avLst/>
            </a:prstGeom>
            <a:blipFill rotWithShape="1">
              <a:blip r:embed="rId20">
                <a:alphaModFix/>
              </a:blip>
              <a:stretch>
                <a:fillRect b="0" l="0" r="0" t="0"/>
              </a:stretch>
            </a:blipFill>
            <a:ln cap="flat" cmpd="sng" w="9525">
              <a:solidFill>
                <a:schemeClr val="dk1"/>
              </a:solidFill>
              <a:prstDash val="solid"/>
              <a:round/>
              <a:headEnd len="sm" w="sm" type="none"/>
              <a:tailEnd len="sm" w="sm" type="none"/>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714" name="Google Shape;714;p26"/>
            <p:cNvCxnSpPr/>
            <p:nvPr/>
          </p:nvCxnSpPr>
          <p:spPr>
            <a:xfrm>
              <a:off x="4151241" y="3265748"/>
              <a:ext cx="625800" cy="0"/>
            </a:xfrm>
            <a:prstGeom prst="straightConnector1">
              <a:avLst/>
            </a:prstGeom>
            <a:noFill/>
            <a:ln cap="flat" cmpd="sng" w="19050">
              <a:solidFill>
                <a:srgbClr val="FFAB40"/>
              </a:solidFill>
              <a:prstDash val="solid"/>
              <a:round/>
              <a:headEnd len="sm" w="sm" type="none"/>
              <a:tailEnd len="lg" w="lg" type="triangle"/>
            </a:ln>
          </p:spPr>
        </p:cxnSp>
        <p:sp>
          <p:nvSpPr>
            <p:cNvPr id="715" name="Google Shape;715;p26"/>
            <p:cNvSpPr txBox="1"/>
            <p:nvPr/>
          </p:nvSpPr>
          <p:spPr>
            <a:xfrm>
              <a:off x="4394428" y="2940827"/>
              <a:ext cx="366300" cy="300000"/>
            </a:xfrm>
            <a:prstGeom prst="rect">
              <a:avLst/>
            </a:prstGeom>
            <a:blipFill rotWithShape="1">
              <a:blip r:embed="rId21">
                <a:alphaModFix/>
              </a:blip>
              <a:stretch>
                <a:fillRect b="0"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716" name="Google Shape;716;p26"/>
            <p:cNvCxnSpPr/>
            <p:nvPr/>
          </p:nvCxnSpPr>
          <p:spPr>
            <a:xfrm>
              <a:off x="4459681" y="3555262"/>
              <a:ext cx="311700" cy="0"/>
            </a:xfrm>
            <a:prstGeom prst="straightConnector1">
              <a:avLst/>
            </a:prstGeom>
            <a:noFill/>
            <a:ln cap="flat" cmpd="sng" w="19050">
              <a:solidFill>
                <a:schemeClr val="accent1"/>
              </a:solidFill>
              <a:prstDash val="solid"/>
              <a:round/>
              <a:headEnd len="sm" w="sm" type="none"/>
              <a:tailEnd len="lg" w="lg" type="triangle"/>
            </a:ln>
          </p:spPr>
        </p:cxnSp>
        <p:sp>
          <p:nvSpPr>
            <p:cNvPr id="717" name="Google Shape;717;p26"/>
            <p:cNvSpPr txBox="1"/>
            <p:nvPr/>
          </p:nvSpPr>
          <p:spPr>
            <a:xfrm>
              <a:off x="4386921" y="3247539"/>
              <a:ext cx="364800" cy="300000"/>
            </a:xfrm>
            <a:prstGeom prst="rect">
              <a:avLst/>
            </a:prstGeom>
            <a:blipFill rotWithShape="1">
              <a:blip r:embed="rId22">
                <a:alphaModFix/>
              </a:blip>
              <a:stretch>
                <a:fillRect b="0"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718" name="Google Shape;718;p26"/>
            <p:cNvSpPr/>
            <p:nvPr/>
          </p:nvSpPr>
          <p:spPr>
            <a:xfrm>
              <a:off x="6098746" y="3073649"/>
              <a:ext cx="696000" cy="611100"/>
            </a:xfrm>
            <a:prstGeom prst="rect">
              <a:avLst/>
            </a:prstGeom>
            <a:blipFill rotWithShape="1">
              <a:blip r:embed="rId23">
                <a:alphaModFix/>
              </a:blip>
              <a:stretch>
                <a:fillRect b="0" l="0" r="0" t="0"/>
              </a:stretch>
            </a:blipFill>
            <a:ln cap="flat" cmpd="sng" w="9525">
              <a:solidFill>
                <a:schemeClr val="dk1"/>
              </a:solidFill>
              <a:prstDash val="solid"/>
              <a:round/>
              <a:headEnd len="sm" w="sm" type="none"/>
              <a:tailEnd len="sm" w="sm" type="none"/>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719" name="Google Shape;719;p26"/>
            <p:cNvCxnSpPr/>
            <p:nvPr/>
          </p:nvCxnSpPr>
          <p:spPr>
            <a:xfrm>
              <a:off x="5472108" y="3271326"/>
              <a:ext cx="625800" cy="0"/>
            </a:xfrm>
            <a:prstGeom prst="straightConnector1">
              <a:avLst/>
            </a:prstGeom>
            <a:noFill/>
            <a:ln cap="flat" cmpd="sng" w="19050">
              <a:solidFill>
                <a:srgbClr val="FFAB40"/>
              </a:solidFill>
              <a:prstDash val="solid"/>
              <a:round/>
              <a:headEnd len="sm" w="sm" type="none"/>
              <a:tailEnd len="lg" w="lg" type="triangle"/>
            </a:ln>
          </p:spPr>
        </p:cxnSp>
        <p:sp>
          <p:nvSpPr>
            <p:cNvPr id="720" name="Google Shape;720;p26"/>
            <p:cNvSpPr txBox="1"/>
            <p:nvPr/>
          </p:nvSpPr>
          <p:spPr>
            <a:xfrm>
              <a:off x="5715295" y="2946404"/>
              <a:ext cx="366300" cy="300000"/>
            </a:xfrm>
            <a:prstGeom prst="rect">
              <a:avLst/>
            </a:prstGeom>
            <a:blipFill rotWithShape="1">
              <a:blip r:embed="rId24">
                <a:alphaModFix/>
              </a:blip>
              <a:stretch>
                <a:fillRect b="0"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721" name="Google Shape;721;p26"/>
            <p:cNvCxnSpPr/>
            <p:nvPr/>
          </p:nvCxnSpPr>
          <p:spPr>
            <a:xfrm>
              <a:off x="5780548" y="3560840"/>
              <a:ext cx="311700" cy="0"/>
            </a:xfrm>
            <a:prstGeom prst="straightConnector1">
              <a:avLst/>
            </a:prstGeom>
            <a:noFill/>
            <a:ln cap="flat" cmpd="sng" w="19050">
              <a:solidFill>
                <a:schemeClr val="accent1"/>
              </a:solidFill>
              <a:prstDash val="solid"/>
              <a:round/>
              <a:headEnd len="sm" w="sm" type="none"/>
              <a:tailEnd len="lg" w="lg" type="triangle"/>
            </a:ln>
          </p:spPr>
        </p:cxnSp>
        <p:sp>
          <p:nvSpPr>
            <p:cNvPr id="722" name="Google Shape;722;p26"/>
            <p:cNvSpPr txBox="1"/>
            <p:nvPr/>
          </p:nvSpPr>
          <p:spPr>
            <a:xfrm>
              <a:off x="5707788" y="3253117"/>
              <a:ext cx="364800" cy="300000"/>
            </a:xfrm>
            <a:prstGeom prst="rect">
              <a:avLst/>
            </a:prstGeom>
            <a:blipFill rotWithShape="1">
              <a:blip r:embed="rId25">
                <a:alphaModFix/>
              </a:blip>
              <a:stretch>
                <a:fillRect b="0"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723" name="Google Shape;723;p26"/>
            <p:cNvSpPr txBox="1"/>
            <p:nvPr/>
          </p:nvSpPr>
          <p:spPr>
            <a:xfrm>
              <a:off x="757630" y="4149050"/>
              <a:ext cx="23961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rgbClr val="F0134E"/>
                  </a:solidFill>
                  <a:latin typeface="Calibri"/>
                  <a:ea typeface="Calibri"/>
                  <a:cs typeface="Calibri"/>
                  <a:sym typeface="Calibri"/>
                </a:rPr>
                <a:t>Malicious Ultras</a:t>
              </a:r>
              <a:r>
                <a:rPr i="1" lang="en" sz="1800">
                  <a:solidFill>
                    <a:srgbClr val="F0134E"/>
                  </a:solidFill>
                  <a:latin typeface="Calibri"/>
                  <a:ea typeface="Calibri"/>
                  <a:cs typeface="Calibri"/>
                  <a:sym typeface="Calibri"/>
                </a:rPr>
                <a:t>ound</a:t>
              </a:r>
              <a:endParaRPr i="1" sz="1800">
                <a:solidFill>
                  <a:srgbClr val="F0134E"/>
                </a:solidFill>
                <a:latin typeface="Calibri"/>
                <a:ea typeface="Calibri"/>
                <a:cs typeface="Calibri"/>
                <a:sym typeface="Calibri"/>
              </a:endParaRPr>
            </a:p>
          </p:txBody>
        </p:sp>
        <p:sp>
          <p:nvSpPr>
            <p:cNvPr id="724" name="Google Shape;724;p26"/>
            <p:cNvSpPr/>
            <p:nvPr/>
          </p:nvSpPr>
          <p:spPr>
            <a:xfrm>
              <a:off x="3823283" y="2707988"/>
              <a:ext cx="163800" cy="163800"/>
            </a:xfrm>
            <a:prstGeom prst="downArrow">
              <a:avLst>
                <a:gd fmla="val 32515" name="adj1"/>
                <a:gd fmla="val 44536" name="adj2"/>
              </a:avLst>
            </a:prstGeom>
            <a:solidFill>
              <a:srgbClr val="000000"/>
            </a:solid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25" name="Google Shape;725;p26"/>
            <p:cNvSpPr/>
            <p:nvPr/>
          </p:nvSpPr>
          <p:spPr>
            <a:xfrm>
              <a:off x="2451683" y="2707988"/>
              <a:ext cx="163800" cy="163800"/>
            </a:xfrm>
            <a:prstGeom prst="downArrow">
              <a:avLst>
                <a:gd fmla="val 32515" name="adj1"/>
                <a:gd fmla="val 44536" name="adj2"/>
              </a:avLst>
            </a:prstGeom>
            <a:solidFill>
              <a:srgbClr val="000000"/>
            </a:solid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26" name="Google Shape;726;p26"/>
            <p:cNvSpPr/>
            <p:nvPr/>
          </p:nvSpPr>
          <p:spPr>
            <a:xfrm>
              <a:off x="5042483" y="2707988"/>
              <a:ext cx="163800" cy="163800"/>
            </a:xfrm>
            <a:prstGeom prst="downArrow">
              <a:avLst>
                <a:gd fmla="val 32515" name="adj1"/>
                <a:gd fmla="val 44536" name="adj2"/>
              </a:avLst>
            </a:prstGeom>
            <a:solidFill>
              <a:srgbClr val="000000"/>
            </a:solid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27" name="Google Shape;727;p26"/>
            <p:cNvSpPr/>
            <p:nvPr/>
          </p:nvSpPr>
          <p:spPr>
            <a:xfrm>
              <a:off x="6337883" y="2707988"/>
              <a:ext cx="163800" cy="163800"/>
            </a:xfrm>
            <a:prstGeom prst="downArrow">
              <a:avLst>
                <a:gd fmla="val 32515" name="adj1"/>
                <a:gd fmla="val 44536" name="adj2"/>
              </a:avLst>
            </a:prstGeom>
            <a:solidFill>
              <a:srgbClr val="000000"/>
            </a:solid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27"/>
          <p:cNvSpPr txBox="1"/>
          <p:nvPr/>
        </p:nvSpPr>
        <p:spPr>
          <a:xfrm>
            <a:off x="392967" y="309625"/>
            <a:ext cx="8136000" cy="532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300">
                <a:solidFill>
                  <a:schemeClr val="dk1"/>
                </a:solidFill>
                <a:latin typeface="Calibri"/>
                <a:ea typeface="Calibri"/>
                <a:cs typeface="Calibri"/>
                <a:sym typeface="Calibri"/>
              </a:rPr>
              <a:t>Attack Systemization</a:t>
            </a:r>
            <a:endParaRPr sz="3300">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lang="en" sz="2400">
                <a:solidFill>
                  <a:srgbClr val="666666"/>
                </a:solidFill>
                <a:latin typeface="Calibri"/>
                <a:ea typeface="Calibri"/>
                <a:cs typeface="Calibri"/>
                <a:sym typeface="Calibri"/>
              </a:rPr>
              <a:t>Common Attack Steps</a:t>
            </a:r>
            <a:endParaRPr sz="33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p>
        </p:txBody>
      </p:sp>
      <p:sp>
        <p:nvSpPr>
          <p:cNvPr id="733" name="Google Shape;733;p27"/>
          <p:cNvSpPr/>
          <p:nvPr/>
        </p:nvSpPr>
        <p:spPr>
          <a:xfrm>
            <a:off x="2766837" y="1375800"/>
            <a:ext cx="3710400" cy="782700"/>
          </a:xfrm>
          <a:prstGeom prst="rect">
            <a:avLst/>
          </a:prstGeom>
          <a:noFill/>
          <a:ln cap="flat" cmpd="sng" w="19050">
            <a:solidFill>
              <a:srgbClr val="000000"/>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734" name="Google Shape;734;p27"/>
          <p:cNvSpPr/>
          <p:nvPr/>
        </p:nvSpPr>
        <p:spPr>
          <a:xfrm>
            <a:off x="5880457" y="1522225"/>
            <a:ext cx="452400" cy="516000"/>
          </a:xfrm>
          <a:prstGeom prst="rect">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735" name="Google Shape;735;p27"/>
          <p:cNvSpPr/>
          <p:nvPr/>
        </p:nvSpPr>
        <p:spPr>
          <a:xfrm>
            <a:off x="5106300" y="1522025"/>
            <a:ext cx="452400" cy="516000"/>
          </a:xfrm>
          <a:prstGeom prst="rect">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cxnSp>
        <p:nvCxnSpPr>
          <p:cNvPr id="736" name="Google Shape;736;p27"/>
          <p:cNvCxnSpPr/>
          <p:nvPr/>
        </p:nvCxnSpPr>
        <p:spPr>
          <a:xfrm>
            <a:off x="3857975" y="1780150"/>
            <a:ext cx="411300" cy="0"/>
          </a:xfrm>
          <a:prstGeom prst="straightConnector1">
            <a:avLst/>
          </a:prstGeom>
          <a:noFill/>
          <a:ln cap="flat" cmpd="sng" w="19050">
            <a:solidFill>
              <a:srgbClr val="000000"/>
            </a:solidFill>
            <a:prstDash val="solid"/>
            <a:round/>
            <a:headEnd len="sm" w="sm" type="none"/>
            <a:tailEnd len="lg" w="lg" type="triangle"/>
          </a:ln>
        </p:spPr>
      </p:cxnSp>
      <p:sp>
        <p:nvSpPr>
          <p:cNvPr id="737" name="Google Shape;737;p27"/>
          <p:cNvSpPr/>
          <p:nvPr/>
        </p:nvSpPr>
        <p:spPr>
          <a:xfrm>
            <a:off x="2896309" y="1522037"/>
            <a:ext cx="965400" cy="516000"/>
          </a:xfrm>
          <a:prstGeom prst="rect">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738" name="Google Shape;738;p27"/>
          <p:cNvSpPr/>
          <p:nvPr/>
        </p:nvSpPr>
        <p:spPr>
          <a:xfrm>
            <a:off x="4269275" y="1522100"/>
            <a:ext cx="517500" cy="516000"/>
          </a:xfrm>
          <a:prstGeom prst="rect">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739" name="Google Shape;739;p27"/>
          <p:cNvSpPr/>
          <p:nvPr/>
        </p:nvSpPr>
        <p:spPr>
          <a:xfrm rot="5400000">
            <a:off x="4385279" y="1650449"/>
            <a:ext cx="307500" cy="267900"/>
          </a:xfrm>
          <a:prstGeom prst="triangle">
            <a:avLst>
              <a:gd fmla="val 50000" name="adj"/>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grpSp>
        <p:nvGrpSpPr>
          <p:cNvPr id="740" name="Google Shape;740;p27"/>
          <p:cNvGrpSpPr/>
          <p:nvPr/>
        </p:nvGrpSpPr>
        <p:grpSpPr>
          <a:xfrm>
            <a:off x="5213758" y="1609370"/>
            <a:ext cx="320357" cy="289742"/>
            <a:chOff x="6592697" y="3123579"/>
            <a:chExt cx="1087800" cy="1005000"/>
          </a:xfrm>
        </p:grpSpPr>
        <p:cxnSp>
          <p:nvCxnSpPr>
            <p:cNvPr id="741" name="Google Shape;741;p27"/>
            <p:cNvCxnSpPr/>
            <p:nvPr/>
          </p:nvCxnSpPr>
          <p:spPr>
            <a:xfrm>
              <a:off x="6592697" y="4128579"/>
              <a:ext cx="1087800" cy="0"/>
            </a:xfrm>
            <a:prstGeom prst="straightConnector1">
              <a:avLst/>
            </a:prstGeom>
            <a:noFill/>
            <a:ln cap="flat" cmpd="sng" w="19050">
              <a:solidFill>
                <a:srgbClr val="000000"/>
              </a:solidFill>
              <a:prstDash val="solid"/>
              <a:round/>
              <a:headEnd len="sm" w="sm" type="none"/>
              <a:tailEnd len="med" w="med" type="triangle"/>
            </a:ln>
          </p:spPr>
        </p:cxnSp>
        <p:cxnSp>
          <p:nvCxnSpPr>
            <p:cNvPr id="742" name="Google Shape;742;p27"/>
            <p:cNvCxnSpPr/>
            <p:nvPr/>
          </p:nvCxnSpPr>
          <p:spPr>
            <a:xfrm rot="10800000">
              <a:off x="6606985" y="3123579"/>
              <a:ext cx="0" cy="1005000"/>
            </a:xfrm>
            <a:prstGeom prst="straightConnector1">
              <a:avLst/>
            </a:prstGeom>
            <a:noFill/>
            <a:ln cap="flat" cmpd="sng" w="19050">
              <a:solidFill>
                <a:srgbClr val="000000"/>
              </a:solidFill>
              <a:prstDash val="solid"/>
              <a:round/>
              <a:headEnd len="sm" w="sm" type="none"/>
              <a:tailEnd len="med" w="med" type="triangle"/>
            </a:ln>
          </p:spPr>
        </p:cxnSp>
        <p:cxnSp>
          <p:nvCxnSpPr>
            <p:cNvPr id="743" name="Google Shape;743;p27"/>
            <p:cNvCxnSpPr/>
            <p:nvPr/>
          </p:nvCxnSpPr>
          <p:spPr>
            <a:xfrm>
              <a:off x="6606985" y="3492009"/>
              <a:ext cx="623700" cy="0"/>
            </a:xfrm>
            <a:prstGeom prst="straightConnector1">
              <a:avLst/>
            </a:prstGeom>
            <a:noFill/>
            <a:ln cap="flat" cmpd="sng" w="19050">
              <a:solidFill>
                <a:srgbClr val="000000"/>
              </a:solidFill>
              <a:prstDash val="solid"/>
              <a:round/>
              <a:headEnd len="sm" w="sm" type="none"/>
              <a:tailEnd len="sm" w="sm" type="none"/>
            </a:ln>
          </p:spPr>
        </p:cxnSp>
        <p:cxnSp>
          <p:nvCxnSpPr>
            <p:cNvPr id="744" name="Google Shape;744;p27"/>
            <p:cNvCxnSpPr/>
            <p:nvPr/>
          </p:nvCxnSpPr>
          <p:spPr>
            <a:xfrm>
              <a:off x="7232794" y="3482486"/>
              <a:ext cx="0" cy="636600"/>
            </a:xfrm>
            <a:prstGeom prst="straightConnector1">
              <a:avLst/>
            </a:prstGeom>
            <a:noFill/>
            <a:ln cap="flat" cmpd="sng" w="19050">
              <a:solidFill>
                <a:srgbClr val="000000"/>
              </a:solidFill>
              <a:prstDash val="solid"/>
              <a:round/>
              <a:headEnd len="sm" w="sm" type="none"/>
              <a:tailEnd len="sm" w="sm" type="none"/>
            </a:ln>
          </p:spPr>
        </p:cxnSp>
      </p:grpSp>
      <p:sp>
        <p:nvSpPr>
          <p:cNvPr id="745" name="Google Shape;745;p27"/>
          <p:cNvSpPr/>
          <p:nvPr/>
        </p:nvSpPr>
        <p:spPr>
          <a:xfrm>
            <a:off x="5962153" y="1687476"/>
            <a:ext cx="268800" cy="249600"/>
          </a:xfrm>
          <a:prstGeom prst="rect">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b="1" sz="400">
              <a:solidFill>
                <a:srgbClr val="000000"/>
              </a:solidFill>
              <a:latin typeface="Arial"/>
              <a:ea typeface="Arial"/>
              <a:cs typeface="Arial"/>
              <a:sym typeface="Arial"/>
            </a:endParaRPr>
          </a:p>
        </p:txBody>
      </p:sp>
      <p:cxnSp>
        <p:nvCxnSpPr>
          <p:cNvPr id="746" name="Google Shape;746;p27"/>
          <p:cNvCxnSpPr>
            <a:stCxn id="738" idx="3"/>
            <a:endCxn id="735" idx="1"/>
          </p:cNvCxnSpPr>
          <p:nvPr/>
        </p:nvCxnSpPr>
        <p:spPr>
          <a:xfrm>
            <a:off x="4786775" y="1780100"/>
            <a:ext cx="319500" cy="0"/>
          </a:xfrm>
          <a:prstGeom prst="straightConnector1">
            <a:avLst/>
          </a:prstGeom>
          <a:noFill/>
          <a:ln cap="flat" cmpd="sng" w="19050">
            <a:solidFill>
              <a:srgbClr val="000000"/>
            </a:solidFill>
            <a:prstDash val="solid"/>
            <a:round/>
            <a:headEnd len="sm" w="sm" type="none"/>
            <a:tailEnd len="med" w="med" type="triangle"/>
          </a:ln>
        </p:spPr>
      </p:cxnSp>
      <p:sp>
        <p:nvSpPr>
          <p:cNvPr id="747" name="Google Shape;747;p27"/>
          <p:cNvSpPr/>
          <p:nvPr/>
        </p:nvSpPr>
        <p:spPr>
          <a:xfrm>
            <a:off x="6580142" y="1673496"/>
            <a:ext cx="417000" cy="212700"/>
          </a:xfrm>
          <a:prstGeom prst="rightArrow">
            <a:avLst>
              <a:gd fmla="val 50000" name="adj1"/>
              <a:gd fmla="val 50000" name="adj2"/>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748" name="Google Shape;748;p27"/>
          <p:cNvSpPr txBox="1"/>
          <p:nvPr/>
        </p:nvSpPr>
        <p:spPr>
          <a:xfrm>
            <a:off x="7100050" y="1604400"/>
            <a:ext cx="1399500" cy="3255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700">
                <a:solidFill>
                  <a:srgbClr val="000000"/>
                </a:solidFill>
                <a:latin typeface="Consolas"/>
                <a:ea typeface="Consolas"/>
                <a:cs typeface="Consolas"/>
                <a:sym typeface="Consolas"/>
              </a:rPr>
              <a:t>0101</a:t>
            </a:r>
            <a:r>
              <a:rPr lang="en" sz="1700">
                <a:latin typeface="Consolas"/>
                <a:ea typeface="Consolas"/>
                <a:cs typeface="Consolas"/>
                <a:sym typeface="Consolas"/>
              </a:rPr>
              <a:t>...</a:t>
            </a:r>
            <a:endParaRPr sz="1700">
              <a:solidFill>
                <a:srgbClr val="000000"/>
              </a:solidFill>
              <a:latin typeface="Consolas"/>
              <a:ea typeface="Consolas"/>
              <a:cs typeface="Consolas"/>
              <a:sym typeface="Consolas"/>
            </a:endParaRPr>
          </a:p>
        </p:txBody>
      </p:sp>
      <p:sp>
        <p:nvSpPr>
          <p:cNvPr id="749" name="Google Shape;749;p27"/>
          <p:cNvSpPr/>
          <p:nvPr/>
        </p:nvSpPr>
        <p:spPr>
          <a:xfrm>
            <a:off x="2253406" y="1678467"/>
            <a:ext cx="417000" cy="213000"/>
          </a:xfrm>
          <a:prstGeom prst="rightArrow">
            <a:avLst>
              <a:gd fmla="val 50000" name="adj1"/>
              <a:gd fmla="val 50000" name="adj2"/>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750" name="Google Shape;750;p27"/>
          <p:cNvSpPr txBox="1"/>
          <p:nvPr/>
        </p:nvSpPr>
        <p:spPr>
          <a:xfrm>
            <a:off x="5909921" y="1651188"/>
            <a:ext cx="483300" cy="3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ADC</a:t>
            </a:r>
            <a:endParaRPr sz="900">
              <a:latin typeface="Calibri"/>
              <a:ea typeface="Calibri"/>
              <a:cs typeface="Calibri"/>
              <a:sym typeface="Calibri"/>
            </a:endParaRPr>
          </a:p>
        </p:txBody>
      </p:sp>
      <p:cxnSp>
        <p:nvCxnSpPr>
          <p:cNvPr id="751" name="Google Shape;751;p27"/>
          <p:cNvCxnSpPr/>
          <p:nvPr/>
        </p:nvCxnSpPr>
        <p:spPr>
          <a:xfrm>
            <a:off x="5548775" y="1780100"/>
            <a:ext cx="319500" cy="0"/>
          </a:xfrm>
          <a:prstGeom prst="straightConnector1">
            <a:avLst/>
          </a:prstGeom>
          <a:noFill/>
          <a:ln cap="flat" cmpd="sng" w="19050">
            <a:solidFill>
              <a:srgbClr val="000000"/>
            </a:solidFill>
            <a:prstDash val="solid"/>
            <a:round/>
            <a:headEnd len="sm" w="sm" type="none"/>
            <a:tailEnd len="med" w="med" type="triangle"/>
          </a:ln>
        </p:spPr>
      </p:cxnSp>
      <p:sp>
        <p:nvSpPr>
          <p:cNvPr id="752" name="Google Shape;752;p27"/>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753" name="Google Shape;753;p27"/>
          <p:cNvPicPr preferRelativeResize="0"/>
          <p:nvPr/>
        </p:nvPicPr>
        <p:blipFill rotWithShape="1">
          <a:blip r:embed="rId3">
            <a:alphaModFix/>
          </a:blip>
          <a:srcRect b="0" l="0" r="0" t="0"/>
          <a:stretch/>
        </p:blipFill>
        <p:spPr>
          <a:xfrm flipH="1">
            <a:off x="1246864" y="1449113"/>
            <a:ext cx="340317" cy="305810"/>
          </a:xfrm>
          <a:prstGeom prst="rect">
            <a:avLst/>
          </a:prstGeom>
          <a:noFill/>
          <a:ln>
            <a:noFill/>
          </a:ln>
        </p:spPr>
      </p:pic>
      <p:pic>
        <p:nvPicPr>
          <p:cNvPr id="754" name="Google Shape;754;p27"/>
          <p:cNvPicPr preferRelativeResize="0"/>
          <p:nvPr/>
        </p:nvPicPr>
        <p:blipFill rotWithShape="1">
          <a:blip r:embed="rId4">
            <a:alphaModFix/>
          </a:blip>
          <a:srcRect b="0" l="0" r="0" t="0"/>
          <a:stretch/>
        </p:blipFill>
        <p:spPr>
          <a:xfrm>
            <a:off x="1246857" y="1800599"/>
            <a:ext cx="340318" cy="305811"/>
          </a:xfrm>
          <a:prstGeom prst="rect">
            <a:avLst/>
          </a:prstGeom>
          <a:noFill/>
          <a:ln>
            <a:noFill/>
          </a:ln>
        </p:spPr>
      </p:pic>
      <p:pic>
        <p:nvPicPr>
          <p:cNvPr id="755" name="Google Shape;755;p27"/>
          <p:cNvPicPr preferRelativeResize="0"/>
          <p:nvPr/>
        </p:nvPicPr>
        <p:blipFill rotWithShape="1">
          <a:blip r:embed="rId5">
            <a:alphaModFix/>
          </a:blip>
          <a:srcRect b="0" l="0" r="0" t="0"/>
          <a:stretch/>
        </p:blipFill>
        <p:spPr>
          <a:xfrm>
            <a:off x="1593085" y="1488916"/>
            <a:ext cx="251752" cy="226216"/>
          </a:xfrm>
          <a:prstGeom prst="rect">
            <a:avLst/>
          </a:prstGeom>
          <a:noFill/>
          <a:ln>
            <a:noFill/>
          </a:ln>
        </p:spPr>
      </p:pic>
      <p:pic>
        <p:nvPicPr>
          <p:cNvPr id="756" name="Google Shape;756;p27"/>
          <p:cNvPicPr preferRelativeResize="0"/>
          <p:nvPr/>
        </p:nvPicPr>
        <p:blipFill rotWithShape="1">
          <a:blip r:embed="rId6">
            <a:alphaModFix/>
          </a:blip>
          <a:srcRect b="0" l="0" r="0" t="0"/>
          <a:stretch/>
        </p:blipFill>
        <p:spPr>
          <a:xfrm>
            <a:off x="1884013" y="1488914"/>
            <a:ext cx="251752" cy="226216"/>
          </a:xfrm>
          <a:prstGeom prst="rect">
            <a:avLst/>
          </a:prstGeom>
          <a:noFill/>
          <a:ln>
            <a:noFill/>
          </a:ln>
        </p:spPr>
      </p:pic>
      <p:pic>
        <p:nvPicPr>
          <p:cNvPr id="757" name="Google Shape;757;p27"/>
          <p:cNvPicPr preferRelativeResize="0"/>
          <p:nvPr/>
        </p:nvPicPr>
        <p:blipFill rotWithShape="1">
          <a:blip r:embed="rId7">
            <a:alphaModFix/>
          </a:blip>
          <a:srcRect b="0" l="0" r="0" t="0"/>
          <a:stretch/>
        </p:blipFill>
        <p:spPr>
          <a:xfrm>
            <a:off x="1862523" y="1828539"/>
            <a:ext cx="269933" cy="242561"/>
          </a:xfrm>
          <a:prstGeom prst="rect">
            <a:avLst/>
          </a:prstGeom>
          <a:noFill/>
          <a:ln>
            <a:noFill/>
          </a:ln>
        </p:spPr>
      </p:pic>
      <p:pic>
        <p:nvPicPr>
          <p:cNvPr id="758" name="Google Shape;758;p27"/>
          <p:cNvPicPr preferRelativeResize="0"/>
          <p:nvPr/>
        </p:nvPicPr>
        <p:blipFill rotWithShape="1">
          <a:blip r:embed="rId8">
            <a:alphaModFix/>
          </a:blip>
          <a:srcRect b="0" l="0" r="0" t="0"/>
          <a:stretch/>
        </p:blipFill>
        <p:spPr>
          <a:xfrm>
            <a:off x="1587886" y="1829296"/>
            <a:ext cx="251744" cy="226217"/>
          </a:xfrm>
          <a:prstGeom prst="rect">
            <a:avLst/>
          </a:prstGeom>
          <a:noFill/>
          <a:ln>
            <a:noFill/>
          </a:ln>
        </p:spPr>
      </p:pic>
      <p:pic>
        <p:nvPicPr>
          <p:cNvPr id="759" name="Google Shape;759;p27"/>
          <p:cNvPicPr preferRelativeResize="0"/>
          <p:nvPr/>
        </p:nvPicPr>
        <p:blipFill>
          <a:blip r:embed="rId9">
            <a:alphaModFix/>
          </a:blip>
          <a:stretch>
            <a:fillRect/>
          </a:stretch>
        </p:blipFill>
        <p:spPr>
          <a:xfrm>
            <a:off x="3905300" y="1507659"/>
            <a:ext cx="320375" cy="223642"/>
          </a:xfrm>
          <a:prstGeom prst="rect">
            <a:avLst/>
          </a:prstGeom>
          <a:noFill/>
          <a:ln>
            <a:noFill/>
          </a:ln>
        </p:spPr>
      </p:pic>
      <p:grpSp>
        <p:nvGrpSpPr>
          <p:cNvPr id="760" name="Google Shape;760;p27"/>
          <p:cNvGrpSpPr/>
          <p:nvPr/>
        </p:nvGrpSpPr>
        <p:grpSpPr>
          <a:xfrm>
            <a:off x="4376361" y="2178199"/>
            <a:ext cx="4379984" cy="2360626"/>
            <a:chOff x="4376361" y="2178199"/>
            <a:chExt cx="4379984" cy="2360626"/>
          </a:xfrm>
        </p:grpSpPr>
        <p:sp>
          <p:nvSpPr>
            <p:cNvPr id="761" name="Google Shape;761;p27"/>
            <p:cNvSpPr/>
            <p:nvPr/>
          </p:nvSpPr>
          <p:spPr>
            <a:xfrm>
              <a:off x="5067400" y="2396825"/>
              <a:ext cx="3486000" cy="2142000"/>
            </a:xfrm>
            <a:prstGeom prst="rect">
              <a:avLst/>
            </a:prstGeom>
            <a:solidFill>
              <a:srgbClr val="EFEFEF"/>
            </a:solidFill>
            <a:ln>
              <a:noFill/>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762" name="Google Shape;762;p27"/>
            <p:cNvSpPr/>
            <p:nvPr/>
          </p:nvSpPr>
          <p:spPr>
            <a:xfrm>
              <a:off x="4376361" y="3314795"/>
              <a:ext cx="487200" cy="461700"/>
            </a:xfrm>
            <a:prstGeom prst="plus">
              <a:avLst>
                <a:gd fmla="val 35721"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7"/>
            <p:cNvSpPr/>
            <p:nvPr/>
          </p:nvSpPr>
          <p:spPr>
            <a:xfrm rot="-8194751">
              <a:off x="4790149" y="2231299"/>
              <a:ext cx="254019" cy="219001"/>
            </a:xfrm>
            <a:prstGeom prst="rightArrow">
              <a:avLst>
                <a:gd fmla="val 50000" name="adj1"/>
                <a:gd fmla="val 50000" name="adj2"/>
              </a:avLst>
            </a:prstGeom>
            <a:solidFill>
              <a:srgbClr val="FF0000"/>
            </a:solidFill>
            <a:ln>
              <a:noFill/>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764" name="Google Shape;764;p27"/>
            <p:cNvSpPr txBox="1"/>
            <p:nvPr/>
          </p:nvSpPr>
          <p:spPr>
            <a:xfrm>
              <a:off x="4864444" y="2490740"/>
              <a:ext cx="3891900" cy="4146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b="1" lang="en" sz="1800">
                  <a:latin typeface="Microsoft Yahei"/>
                  <a:ea typeface="Microsoft Yahei"/>
                  <a:cs typeface="Microsoft Yahei"/>
                  <a:sym typeface="Microsoft Yahei"/>
                </a:rPr>
                <a:t>Step 2: </a:t>
              </a:r>
              <a:r>
                <a:rPr b="1" lang="en" sz="1800">
                  <a:solidFill>
                    <a:srgbClr val="000000"/>
                  </a:solidFill>
                  <a:latin typeface="Microsoft Yahei"/>
                  <a:ea typeface="Microsoft Yahei"/>
                  <a:cs typeface="Microsoft Yahei"/>
                  <a:sym typeface="Microsoft Yahei"/>
                </a:rPr>
                <a:t>Measurement Shaping</a:t>
              </a:r>
              <a:endParaRPr b="1" sz="1800">
                <a:solidFill>
                  <a:srgbClr val="000000"/>
                </a:solidFill>
                <a:latin typeface="Microsoft Yahei"/>
                <a:ea typeface="Microsoft Yahei"/>
                <a:cs typeface="Microsoft Yahei"/>
                <a:sym typeface="Microsoft Yahei"/>
              </a:endParaRPr>
            </a:p>
          </p:txBody>
        </p:sp>
        <p:pic>
          <p:nvPicPr>
            <p:cNvPr id="765" name="Google Shape;765;p27"/>
            <p:cNvPicPr preferRelativeResize="0"/>
            <p:nvPr/>
          </p:nvPicPr>
          <p:blipFill>
            <a:blip r:embed="rId10">
              <a:alphaModFix/>
            </a:blip>
            <a:stretch>
              <a:fillRect/>
            </a:stretch>
          </p:blipFill>
          <p:spPr>
            <a:xfrm>
              <a:off x="6997150" y="3550024"/>
              <a:ext cx="1341550" cy="843975"/>
            </a:xfrm>
            <a:prstGeom prst="rect">
              <a:avLst/>
            </a:prstGeom>
            <a:noFill/>
            <a:ln>
              <a:noFill/>
            </a:ln>
          </p:spPr>
        </p:pic>
        <p:pic>
          <p:nvPicPr>
            <p:cNvPr id="766" name="Google Shape;766;p27"/>
            <p:cNvPicPr preferRelativeResize="0"/>
            <p:nvPr/>
          </p:nvPicPr>
          <p:blipFill>
            <a:blip r:embed="rId11">
              <a:alphaModFix/>
            </a:blip>
            <a:stretch>
              <a:fillRect/>
            </a:stretch>
          </p:blipFill>
          <p:spPr>
            <a:xfrm>
              <a:off x="5962150" y="3626236"/>
              <a:ext cx="877575" cy="696775"/>
            </a:xfrm>
            <a:prstGeom prst="rect">
              <a:avLst/>
            </a:prstGeom>
            <a:noFill/>
            <a:ln>
              <a:noFill/>
            </a:ln>
          </p:spPr>
        </p:pic>
        <p:pic>
          <p:nvPicPr>
            <p:cNvPr id="767" name="Google Shape;767;p27"/>
            <p:cNvPicPr preferRelativeResize="0"/>
            <p:nvPr/>
          </p:nvPicPr>
          <p:blipFill>
            <a:blip r:embed="rId12">
              <a:alphaModFix/>
            </a:blip>
            <a:stretch>
              <a:fillRect/>
            </a:stretch>
          </p:blipFill>
          <p:spPr>
            <a:xfrm>
              <a:off x="7459200" y="3004900"/>
              <a:ext cx="801300" cy="597000"/>
            </a:xfrm>
            <a:prstGeom prst="rect">
              <a:avLst/>
            </a:prstGeom>
            <a:noFill/>
            <a:ln>
              <a:noFill/>
            </a:ln>
          </p:spPr>
        </p:pic>
        <p:pic>
          <p:nvPicPr>
            <p:cNvPr id="768" name="Google Shape;768;p27"/>
            <p:cNvPicPr preferRelativeResize="0"/>
            <p:nvPr/>
          </p:nvPicPr>
          <p:blipFill>
            <a:blip r:embed="rId13">
              <a:alphaModFix/>
            </a:blip>
            <a:stretch>
              <a:fillRect/>
            </a:stretch>
          </p:blipFill>
          <p:spPr>
            <a:xfrm>
              <a:off x="5273890" y="3084549"/>
              <a:ext cx="417000" cy="1299350"/>
            </a:xfrm>
            <a:prstGeom prst="rect">
              <a:avLst/>
            </a:prstGeom>
            <a:noFill/>
            <a:ln>
              <a:noFill/>
            </a:ln>
          </p:spPr>
        </p:pic>
        <p:pic>
          <p:nvPicPr>
            <p:cNvPr id="769" name="Google Shape;769;p27"/>
            <p:cNvPicPr preferRelativeResize="0"/>
            <p:nvPr/>
          </p:nvPicPr>
          <p:blipFill rotWithShape="1">
            <a:blip r:embed="rId14">
              <a:alphaModFix/>
            </a:blip>
            <a:srcRect b="0" l="0" r="38305" t="0"/>
            <a:stretch/>
          </p:blipFill>
          <p:spPr>
            <a:xfrm>
              <a:off x="5821725" y="3004891"/>
              <a:ext cx="1531726" cy="482971"/>
            </a:xfrm>
            <a:prstGeom prst="rect">
              <a:avLst/>
            </a:prstGeom>
            <a:noFill/>
            <a:ln>
              <a:noFill/>
            </a:ln>
          </p:spPr>
        </p:pic>
      </p:grpSp>
      <p:grpSp>
        <p:nvGrpSpPr>
          <p:cNvPr id="770" name="Google Shape;770;p27"/>
          <p:cNvGrpSpPr/>
          <p:nvPr/>
        </p:nvGrpSpPr>
        <p:grpSpPr>
          <a:xfrm>
            <a:off x="695030" y="2178156"/>
            <a:ext cx="4149571" cy="2360669"/>
            <a:chOff x="695030" y="2178156"/>
            <a:chExt cx="4149571" cy="2360669"/>
          </a:xfrm>
        </p:grpSpPr>
        <p:sp>
          <p:nvSpPr>
            <p:cNvPr id="771" name="Google Shape;771;p27"/>
            <p:cNvSpPr/>
            <p:nvPr/>
          </p:nvSpPr>
          <p:spPr>
            <a:xfrm>
              <a:off x="695050" y="2396825"/>
              <a:ext cx="3477300" cy="2142000"/>
            </a:xfrm>
            <a:prstGeom prst="rect">
              <a:avLst/>
            </a:prstGeom>
            <a:solidFill>
              <a:srgbClr val="EFEFEF"/>
            </a:solidFill>
            <a:ln>
              <a:noFill/>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772" name="Google Shape;772;p27"/>
            <p:cNvSpPr txBox="1"/>
            <p:nvPr/>
          </p:nvSpPr>
          <p:spPr>
            <a:xfrm>
              <a:off x="883750" y="2488250"/>
              <a:ext cx="3252000" cy="4617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b="1" lang="en" sz="1800">
                  <a:latin typeface="Microsoft Yahei"/>
                  <a:ea typeface="Microsoft Yahei"/>
                  <a:cs typeface="Microsoft Yahei"/>
                  <a:sym typeface="Microsoft Yahei"/>
                </a:rPr>
                <a:t>Step 1: </a:t>
              </a:r>
              <a:r>
                <a:rPr b="1" lang="en" sz="1800">
                  <a:solidFill>
                    <a:srgbClr val="000000"/>
                  </a:solidFill>
                  <a:latin typeface="Microsoft Yahei"/>
                  <a:ea typeface="Microsoft Yahei"/>
                  <a:cs typeface="Microsoft Yahei"/>
                  <a:sym typeface="Microsoft Yahei"/>
                </a:rPr>
                <a:t>Signal Injection</a:t>
              </a:r>
              <a:endParaRPr b="1" sz="1800">
                <a:solidFill>
                  <a:srgbClr val="000000"/>
                </a:solidFill>
                <a:latin typeface="Microsoft Yahei"/>
                <a:ea typeface="Microsoft Yahei"/>
                <a:cs typeface="Microsoft Yahei"/>
                <a:sym typeface="Microsoft Yahei"/>
              </a:endParaRPr>
            </a:p>
          </p:txBody>
        </p:sp>
        <p:pic>
          <p:nvPicPr>
            <p:cNvPr id="773" name="Google Shape;773;p27"/>
            <p:cNvPicPr preferRelativeResize="0"/>
            <p:nvPr/>
          </p:nvPicPr>
          <p:blipFill rotWithShape="1">
            <a:blip r:embed="rId3">
              <a:alphaModFix/>
            </a:blip>
            <a:srcRect b="0" l="0" r="0" t="0"/>
            <a:stretch/>
          </p:blipFill>
          <p:spPr>
            <a:xfrm flipH="1">
              <a:off x="2691054" y="3010892"/>
              <a:ext cx="343039" cy="324927"/>
            </a:xfrm>
            <a:prstGeom prst="rect">
              <a:avLst/>
            </a:prstGeom>
            <a:noFill/>
            <a:ln>
              <a:noFill/>
            </a:ln>
          </p:spPr>
        </p:pic>
        <p:pic>
          <p:nvPicPr>
            <p:cNvPr id="774" name="Google Shape;774;p27"/>
            <p:cNvPicPr preferRelativeResize="0"/>
            <p:nvPr/>
          </p:nvPicPr>
          <p:blipFill rotWithShape="1">
            <a:blip r:embed="rId4">
              <a:alphaModFix/>
            </a:blip>
            <a:srcRect b="0" l="0" r="0" t="0"/>
            <a:stretch/>
          </p:blipFill>
          <p:spPr>
            <a:xfrm>
              <a:off x="3129612" y="2984562"/>
              <a:ext cx="398661" cy="377579"/>
            </a:xfrm>
            <a:prstGeom prst="rect">
              <a:avLst/>
            </a:prstGeom>
            <a:noFill/>
            <a:ln>
              <a:noFill/>
            </a:ln>
          </p:spPr>
        </p:pic>
        <p:pic>
          <p:nvPicPr>
            <p:cNvPr id="775" name="Google Shape;775;p27"/>
            <p:cNvPicPr preferRelativeResize="0"/>
            <p:nvPr/>
          </p:nvPicPr>
          <p:blipFill rotWithShape="1">
            <a:blip r:embed="rId5">
              <a:alphaModFix/>
            </a:blip>
            <a:srcRect b="0" l="0" r="0" t="0"/>
            <a:stretch/>
          </p:blipFill>
          <p:spPr>
            <a:xfrm>
              <a:off x="1824265" y="3010895"/>
              <a:ext cx="343040" cy="324928"/>
            </a:xfrm>
            <a:prstGeom prst="rect">
              <a:avLst/>
            </a:prstGeom>
            <a:noFill/>
            <a:ln>
              <a:noFill/>
            </a:ln>
          </p:spPr>
        </p:pic>
        <p:pic>
          <p:nvPicPr>
            <p:cNvPr id="776" name="Google Shape;776;p27"/>
            <p:cNvPicPr preferRelativeResize="0"/>
            <p:nvPr/>
          </p:nvPicPr>
          <p:blipFill rotWithShape="1">
            <a:blip r:embed="rId6">
              <a:alphaModFix/>
            </a:blip>
            <a:srcRect b="0" l="0" r="0" t="0"/>
            <a:stretch/>
          </p:blipFill>
          <p:spPr>
            <a:xfrm>
              <a:off x="2267735" y="3010771"/>
              <a:ext cx="343308" cy="325180"/>
            </a:xfrm>
            <a:prstGeom prst="rect">
              <a:avLst/>
            </a:prstGeom>
            <a:noFill/>
            <a:ln>
              <a:noFill/>
            </a:ln>
          </p:spPr>
        </p:pic>
        <p:pic>
          <p:nvPicPr>
            <p:cNvPr descr="elated image" id="777" name="Google Shape;777;p27"/>
            <p:cNvPicPr preferRelativeResize="0"/>
            <p:nvPr/>
          </p:nvPicPr>
          <p:blipFill rotWithShape="1">
            <a:blip r:embed="rId15">
              <a:alphaModFix/>
            </a:blip>
            <a:srcRect b="0" l="0" r="0" t="0"/>
            <a:stretch/>
          </p:blipFill>
          <p:spPr>
            <a:xfrm>
              <a:off x="1189604" y="2905136"/>
              <a:ext cx="591086" cy="535785"/>
            </a:xfrm>
            <a:prstGeom prst="rect">
              <a:avLst/>
            </a:prstGeom>
            <a:noFill/>
            <a:ln>
              <a:noFill/>
            </a:ln>
          </p:spPr>
        </p:pic>
        <p:pic>
          <p:nvPicPr>
            <p:cNvPr id="778" name="Google Shape;778;p27"/>
            <p:cNvPicPr preferRelativeResize="0"/>
            <p:nvPr/>
          </p:nvPicPr>
          <p:blipFill rotWithShape="1">
            <a:blip r:embed="rId8">
              <a:alphaModFix/>
            </a:blip>
            <a:srcRect b="0" l="0" r="0" t="0"/>
            <a:stretch/>
          </p:blipFill>
          <p:spPr>
            <a:xfrm>
              <a:off x="3624121" y="2982783"/>
              <a:ext cx="343500" cy="325362"/>
            </a:xfrm>
            <a:prstGeom prst="rect">
              <a:avLst/>
            </a:prstGeom>
            <a:noFill/>
            <a:ln>
              <a:noFill/>
            </a:ln>
          </p:spPr>
        </p:pic>
        <p:sp>
          <p:nvSpPr>
            <p:cNvPr id="779" name="Google Shape;779;p27"/>
            <p:cNvSpPr/>
            <p:nvPr/>
          </p:nvSpPr>
          <p:spPr>
            <a:xfrm rot="-2608042">
              <a:off x="4172437" y="2231255"/>
              <a:ext cx="253801" cy="219001"/>
            </a:xfrm>
            <a:prstGeom prst="rightArrow">
              <a:avLst>
                <a:gd fmla="val 50000" name="adj1"/>
                <a:gd fmla="val 50000" name="adj2"/>
              </a:avLst>
            </a:prstGeom>
            <a:solidFill>
              <a:srgbClr val="FF0000"/>
            </a:solidFill>
            <a:ln>
              <a:noFill/>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pic>
          <p:nvPicPr>
            <p:cNvPr descr="https://encrypted-tbn3.gstatic.com/images?q=tbn:ANd9GcRkmMlfnxsQMRtRrJkdm-urc2W6aW7BSTSo5ApZkyfdDZBcvd-cyQ" id="780" name="Google Shape;780;p27"/>
            <p:cNvPicPr preferRelativeResize="0"/>
            <p:nvPr/>
          </p:nvPicPr>
          <p:blipFill rotWithShape="1">
            <a:blip r:embed="rId16">
              <a:alphaModFix/>
            </a:blip>
            <a:srcRect b="0" l="0" r="0" t="0"/>
            <a:stretch/>
          </p:blipFill>
          <p:spPr>
            <a:xfrm>
              <a:off x="4361446" y="2608184"/>
              <a:ext cx="483155" cy="476368"/>
            </a:xfrm>
            <a:prstGeom prst="rect">
              <a:avLst/>
            </a:prstGeom>
            <a:noFill/>
            <a:ln>
              <a:noFill/>
            </a:ln>
          </p:spPr>
        </p:pic>
        <p:cxnSp>
          <p:nvCxnSpPr>
            <p:cNvPr id="781" name="Google Shape;781;p27"/>
            <p:cNvCxnSpPr/>
            <p:nvPr/>
          </p:nvCxnSpPr>
          <p:spPr>
            <a:xfrm>
              <a:off x="695030" y="3400176"/>
              <a:ext cx="3486000" cy="0"/>
            </a:xfrm>
            <a:prstGeom prst="straightConnector1">
              <a:avLst/>
            </a:prstGeom>
            <a:noFill/>
            <a:ln cap="flat" cmpd="sng" w="12700">
              <a:solidFill>
                <a:srgbClr val="FFAB40"/>
              </a:solidFill>
              <a:prstDash val="solid"/>
              <a:round/>
              <a:headEnd len="sm" w="sm" type="none"/>
              <a:tailEnd len="sm" w="sm" type="none"/>
            </a:ln>
          </p:spPr>
        </p:cxnSp>
        <p:cxnSp>
          <p:nvCxnSpPr>
            <p:cNvPr id="782" name="Google Shape;782;p27"/>
            <p:cNvCxnSpPr>
              <a:stCxn id="771" idx="2"/>
            </p:cNvCxnSpPr>
            <p:nvPr/>
          </p:nvCxnSpPr>
          <p:spPr>
            <a:xfrm rot="10800000">
              <a:off x="2430100" y="3396725"/>
              <a:ext cx="3600" cy="1142100"/>
            </a:xfrm>
            <a:prstGeom prst="straightConnector1">
              <a:avLst/>
            </a:prstGeom>
            <a:noFill/>
            <a:ln cap="flat" cmpd="sng" w="12700">
              <a:solidFill>
                <a:srgbClr val="FFAB40"/>
              </a:solidFill>
              <a:prstDash val="solid"/>
              <a:round/>
              <a:headEnd len="sm" w="sm" type="none"/>
              <a:tailEnd len="sm" w="sm" type="none"/>
            </a:ln>
          </p:spPr>
        </p:cxnSp>
        <p:pic>
          <p:nvPicPr>
            <p:cNvPr id="783" name="Google Shape;783;p27"/>
            <p:cNvPicPr preferRelativeResize="0"/>
            <p:nvPr/>
          </p:nvPicPr>
          <p:blipFill>
            <a:blip r:embed="rId17">
              <a:alphaModFix/>
            </a:blip>
            <a:stretch>
              <a:fillRect/>
            </a:stretch>
          </p:blipFill>
          <p:spPr>
            <a:xfrm>
              <a:off x="810825" y="3640025"/>
              <a:ext cx="1531726" cy="655512"/>
            </a:xfrm>
            <a:prstGeom prst="rect">
              <a:avLst/>
            </a:prstGeom>
            <a:noFill/>
            <a:ln>
              <a:noFill/>
            </a:ln>
          </p:spPr>
        </p:pic>
        <p:pic>
          <p:nvPicPr>
            <p:cNvPr id="784" name="Google Shape;784;p27"/>
            <p:cNvPicPr preferRelativeResize="0"/>
            <p:nvPr/>
          </p:nvPicPr>
          <p:blipFill rotWithShape="1">
            <a:blip r:embed="rId18">
              <a:alphaModFix/>
            </a:blip>
            <a:srcRect b="0" l="0" r="54859" t="0"/>
            <a:stretch/>
          </p:blipFill>
          <p:spPr>
            <a:xfrm>
              <a:off x="2521250" y="3640025"/>
              <a:ext cx="1570058" cy="655500"/>
            </a:xfrm>
            <a:prstGeom prst="rect">
              <a:avLst/>
            </a:prstGeom>
            <a:noFill/>
            <a:ln>
              <a:noFill/>
            </a:ln>
          </p:spPr>
        </p:pic>
        <p:pic>
          <p:nvPicPr>
            <p:cNvPr id="785" name="Google Shape;785;p27"/>
            <p:cNvPicPr preferRelativeResize="0"/>
            <p:nvPr/>
          </p:nvPicPr>
          <p:blipFill>
            <a:blip r:embed="rId19">
              <a:alphaModFix/>
            </a:blip>
            <a:stretch>
              <a:fillRect/>
            </a:stretch>
          </p:blipFill>
          <p:spPr>
            <a:xfrm>
              <a:off x="810825" y="2946116"/>
              <a:ext cx="398675" cy="398675"/>
            </a:xfrm>
            <a:prstGeom prst="rect">
              <a:avLst/>
            </a:prstGeom>
            <a:noFill/>
            <a:ln>
              <a:noFill/>
            </a:ln>
          </p:spPr>
        </p:pic>
      </p:grpSp>
      <p:grpSp>
        <p:nvGrpSpPr>
          <p:cNvPr id="786" name="Google Shape;786;p27"/>
          <p:cNvGrpSpPr/>
          <p:nvPr/>
        </p:nvGrpSpPr>
        <p:grpSpPr>
          <a:xfrm>
            <a:off x="2988366" y="1611522"/>
            <a:ext cx="801322" cy="346914"/>
            <a:chOff x="2988366" y="1611522"/>
            <a:chExt cx="801322" cy="346914"/>
          </a:xfrm>
        </p:grpSpPr>
        <p:pic>
          <p:nvPicPr>
            <p:cNvPr descr="“microphone icon”的图片搜索结果" id="787" name="Google Shape;787;p27"/>
            <p:cNvPicPr preferRelativeResize="0"/>
            <p:nvPr/>
          </p:nvPicPr>
          <p:blipFill rotWithShape="1">
            <a:blip r:embed="rId20">
              <a:alphaModFix/>
            </a:blip>
            <a:srcRect b="0" l="0" r="0" t="0"/>
            <a:stretch/>
          </p:blipFill>
          <p:spPr>
            <a:xfrm>
              <a:off x="2988366" y="1667038"/>
              <a:ext cx="230635" cy="272587"/>
            </a:xfrm>
            <a:prstGeom prst="rect">
              <a:avLst/>
            </a:prstGeom>
            <a:noFill/>
            <a:ln>
              <a:noFill/>
            </a:ln>
          </p:spPr>
        </p:pic>
        <p:pic>
          <p:nvPicPr>
            <p:cNvPr descr="mage result for temperature sensor  cartoon" id="788" name="Google Shape;788;p27"/>
            <p:cNvPicPr preferRelativeResize="0"/>
            <p:nvPr/>
          </p:nvPicPr>
          <p:blipFill rotWithShape="1">
            <a:blip r:embed="rId21">
              <a:alphaModFix/>
            </a:blip>
            <a:srcRect b="0" l="0" r="0" t="0"/>
            <a:stretch/>
          </p:blipFill>
          <p:spPr>
            <a:xfrm>
              <a:off x="3578957" y="1687431"/>
              <a:ext cx="210730" cy="249061"/>
            </a:xfrm>
            <a:prstGeom prst="rect">
              <a:avLst/>
            </a:prstGeom>
            <a:noFill/>
            <a:ln>
              <a:noFill/>
            </a:ln>
          </p:spPr>
        </p:pic>
        <p:pic>
          <p:nvPicPr>
            <p:cNvPr id="789" name="Google Shape;789;p27"/>
            <p:cNvPicPr preferRelativeResize="0"/>
            <p:nvPr/>
          </p:nvPicPr>
          <p:blipFill>
            <a:blip r:embed="rId22">
              <a:alphaModFix/>
            </a:blip>
            <a:stretch>
              <a:fillRect/>
            </a:stretch>
          </p:blipFill>
          <p:spPr>
            <a:xfrm>
              <a:off x="3283651" y="1611522"/>
              <a:ext cx="230625" cy="346914"/>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28"/>
          <p:cNvSpPr/>
          <p:nvPr/>
        </p:nvSpPr>
        <p:spPr>
          <a:xfrm>
            <a:off x="449125" y="2530425"/>
            <a:ext cx="8233800" cy="718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8"/>
          <p:cNvSpPr/>
          <p:nvPr/>
        </p:nvSpPr>
        <p:spPr>
          <a:xfrm>
            <a:off x="449125" y="1313925"/>
            <a:ext cx="8233800" cy="1145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8"/>
          <p:cNvSpPr txBox="1"/>
          <p:nvPr/>
        </p:nvSpPr>
        <p:spPr>
          <a:xfrm>
            <a:off x="392967" y="309625"/>
            <a:ext cx="8136000" cy="532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300">
                <a:solidFill>
                  <a:schemeClr val="dk1"/>
                </a:solidFill>
                <a:latin typeface="Calibri"/>
                <a:ea typeface="Calibri"/>
                <a:cs typeface="Calibri"/>
                <a:sym typeface="Calibri"/>
              </a:rPr>
              <a:t>Attack Systemization</a:t>
            </a:r>
            <a:endParaRPr sz="33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rPr lang="en" sz="2400">
                <a:solidFill>
                  <a:srgbClr val="666666"/>
                </a:solidFill>
                <a:latin typeface="Calibri"/>
                <a:ea typeface="Calibri"/>
                <a:cs typeface="Calibri"/>
                <a:sym typeface="Calibri"/>
              </a:rPr>
              <a:t>Signal Injection Step (3 factors)</a:t>
            </a:r>
            <a:endParaRPr sz="2400">
              <a:solidFill>
                <a:srgbClr val="666666"/>
              </a:solidFill>
              <a:latin typeface="Calibri"/>
              <a:ea typeface="Calibri"/>
              <a:cs typeface="Calibri"/>
              <a:sym typeface="Calibri"/>
            </a:endParaRPr>
          </a:p>
          <a:p>
            <a:pPr indent="0" lvl="0" marL="0" rtl="0" algn="l">
              <a:spcBef>
                <a:spcPts val="0"/>
              </a:spcBef>
              <a:spcAft>
                <a:spcPts val="0"/>
              </a:spcAft>
              <a:buNone/>
            </a:pPr>
            <a:r>
              <a:t/>
            </a:r>
            <a:endParaRPr sz="2800"/>
          </a:p>
        </p:txBody>
      </p:sp>
      <p:sp>
        <p:nvSpPr>
          <p:cNvPr id="797" name="Google Shape;797;p28"/>
          <p:cNvSpPr txBox="1"/>
          <p:nvPr>
            <p:ph idx="1" type="body"/>
          </p:nvPr>
        </p:nvSpPr>
        <p:spPr>
          <a:xfrm>
            <a:off x="508768" y="1612337"/>
            <a:ext cx="2114100" cy="5934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a:t>Injection Point</a:t>
            </a:r>
            <a:endParaRPr b="1"/>
          </a:p>
        </p:txBody>
      </p:sp>
      <p:sp>
        <p:nvSpPr>
          <p:cNvPr id="798" name="Google Shape;798;p28"/>
          <p:cNvSpPr txBox="1"/>
          <p:nvPr>
            <p:ph idx="1" type="body"/>
          </p:nvPr>
        </p:nvSpPr>
        <p:spPr>
          <a:xfrm>
            <a:off x="451898" y="2609470"/>
            <a:ext cx="1834800" cy="5934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a:t>Signal Type</a:t>
            </a:r>
            <a:endParaRPr b="1"/>
          </a:p>
        </p:txBody>
      </p:sp>
      <p:sp>
        <p:nvSpPr>
          <p:cNvPr id="799" name="Google Shape;799;p28"/>
          <p:cNvSpPr txBox="1"/>
          <p:nvPr/>
        </p:nvSpPr>
        <p:spPr>
          <a:xfrm>
            <a:off x="2919200" y="2534775"/>
            <a:ext cx="6041700" cy="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Pre-transducer:</a:t>
            </a:r>
            <a:r>
              <a:rPr lang="en" sz="1800">
                <a:latin typeface="Calibri"/>
                <a:ea typeface="Calibri"/>
                <a:cs typeface="Calibri"/>
                <a:sym typeface="Calibri"/>
              </a:rPr>
              <a:t> RF signal, light, sound, magnetic, electric...</a:t>
            </a:r>
            <a:endParaRPr sz="1800">
              <a:latin typeface="Calibri"/>
              <a:ea typeface="Calibri"/>
              <a:cs typeface="Calibri"/>
              <a:sym typeface="Calibri"/>
            </a:endParaRPr>
          </a:p>
        </p:txBody>
      </p:sp>
      <p:sp>
        <p:nvSpPr>
          <p:cNvPr id="800" name="Google Shape;800;p28"/>
          <p:cNvSpPr/>
          <p:nvPr/>
        </p:nvSpPr>
        <p:spPr>
          <a:xfrm>
            <a:off x="449125" y="3328725"/>
            <a:ext cx="8233800" cy="1269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8"/>
          <p:cNvSpPr txBox="1"/>
          <p:nvPr>
            <p:ph idx="1" type="body"/>
          </p:nvPr>
        </p:nvSpPr>
        <p:spPr>
          <a:xfrm>
            <a:off x="485325" y="3525213"/>
            <a:ext cx="2400600" cy="8256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a:t>Signal Frequency</a:t>
            </a:r>
            <a:endParaRPr b="1"/>
          </a:p>
          <a:p>
            <a:pPr indent="0" lvl="0" marL="0" rtl="0" algn="ctr">
              <a:spcBef>
                <a:spcPts val="800"/>
              </a:spcBef>
              <a:spcAft>
                <a:spcPts val="0"/>
              </a:spcAft>
              <a:buNone/>
            </a:pPr>
            <a:r>
              <a:rPr lang="en" sz="1700"/>
              <a:t>  </a:t>
            </a:r>
            <a:r>
              <a:rPr lang="en" sz="1600"/>
              <a:t>In-band vs. out-of-band</a:t>
            </a:r>
            <a:endParaRPr sz="1600"/>
          </a:p>
        </p:txBody>
      </p:sp>
      <p:graphicFrame>
        <p:nvGraphicFramePr>
          <p:cNvPr id="802" name="Google Shape;802;p28"/>
          <p:cNvGraphicFramePr/>
          <p:nvPr/>
        </p:nvGraphicFramePr>
        <p:xfrm>
          <a:off x="3000153" y="3423805"/>
          <a:ext cx="3000000" cy="3000000"/>
        </p:xfrm>
        <a:graphic>
          <a:graphicData uri="http://schemas.openxmlformats.org/drawingml/2006/table">
            <a:tbl>
              <a:tblPr>
                <a:noFill/>
                <a:tableStyleId>{FD0CEDC6-A34B-440D-996D-A1173D757769}</a:tableStyleId>
              </a:tblPr>
              <a:tblGrid>
                <a:gridCol w="1787675"/>
                <a:gridCol w="2226650"/>
                <a:gridCol w="1514525"/>
              </a:tblGrid>
              <a:tr h="266650">
                <a:tc>
                  <a:txBody>
                    <a:bodyPr/>
                    <a:lstStyle/>
                    <a:p>
                      <a:pPr indent="0" lvl="0" marL="0" rtl="0" algn="ctr">
                        <a:spcBef>
                          <a:spcPts val="0"/>
                        </a:spcBef>
                        <a:spcAft>
                          <a:spcPts val="0"/>
                        </a:spcAft>
                        <a:buNone/>
                      </a:pPr>
                      <a:r>
                        <a:rPr b="1" lang="en" sz="1200"/>
                        <a:t>Sensor</a:t>
                      </a:r>
                      <a:endParaRPr b="1" sz="1200"/>
                    </a:p>
                  </a:txBody>
                  <a:tcPr marT="91425" marB="91425" marR="91425" marL="91425">
                    <a:solidFill>
                      <a:srgbClr val="FFFFFF"/>
                    </a:solidFill>
                  </a:tcPr>
                </a:tc>
                <a:tc>
                  <a:txBody>
                    <a:bodyPr/>
                    <a:lstStyle/>
                    <a:p>
                      <a:pPr indent="0" lvl="0" marL="0" rtl="0" algn="ctr">
                        <a:spcBef>
                          <a:spcPts val="0"/>
                        </a:spcBef>
                        <a:spcAft>
                          <a:spcPts val="0"/>
                        </a:spcAft>
                        <a:buNone/>
                      </a:pPr>
                      <a:r>
                        <a:rPr b="1" lang="en" sz="1200"/>
                        <a:t>Expected Operating Band</a:t>
                      </a:r>
                      <a:endParaRPr b="1" sz="1200"/>
                    </a:p>
                  </a:txBody>
                  <a:tcPr marT="91425" marB="91425" marR="91425" marL="91425">
                    <a:solidFill>
                      <a:srgbClr val="FFFFFF"/>
                    </a:solidFill>
                  </a:tcPr>
                </a:tc>
                <a:tc>
                  <a:txBody>
                    <a:bodyPr/>
                    <a:lstStyle/>
                    <a:p>
                      <a:pPr indent="0" lvl="0" marL="0" rtl="0" algn="ctr">
                        <a:spcBef>
                          <a:spcPts val="0"/>
                        </a:spcBef>
                        <a:spcAft>
                          <a:spcPts val="0"/>
                        </a:spcAft>
                        <a:buNone/>
                      </a:pPr>
                      <a:r>
                        <a:rPr b="1" lang="en" sz="1200"/>
                        <a:t>Attack Frequency</a:t>
                      </a:r>
                      <a:endParaRPr b="1" sz="1200"/>
                    </a:p>
                  </a:txBody>
                  <a:tcPr marT="91425" marB="91425" marR="91425" marL="91425">
                    <a:solidFill>
                      <a:srgbClr val="FFFFFF"/>
                    </a:solidFill>
                  </a:tcPr>
                </a:tc>
              </a:tr>
              <a:tr h="266650">
                <a:tc>
                  <a:txBody>
                    <a:bodyPr/>
                    <a:lstStyle/>
                    <a:p>
                      <a:pPr indent="0" lvl="0" marL="0" rtl="0" algn="ctr">
                        <a:spcBef>
                          <a:spcPts val="0"/>
                        </a:spcBef>
                        <a:spcAft>
                          <a:spcPts val="0"/>
                        </a:spcAft>
                        <a:buNone/>
                      </a:pPr>
                      <a:r>
                        <a:rPr lang="en" sz="1200"/>
                        <a:t>MEMS Inertial Sensor</a:t>
                      </a:r>
                      <a:endParaRPr sz="1200"/>
                    </a:p>
                  </a:txBody>
                  <a:tcPr marT="91425" marB="91425" marR="91425" marL="91425">
                    <a:solidFill>
                      <a:srgbClr val="FFFFFF"/>
                    </a:solidFill>
                  </a:tcPr>
                </a:tc>
                <a:tc>
                  <a:txBody>
                    <a:bodyPr/>
                    <a:lstStyle/>
                    <a:p>
                      <a:pPr indent="0" lvl="0" marL="0" rtl="0" algn="ctr">
                        <a:spcBef>
                          <a:spcPts val="0"/>
                        </a:spcBef>
                        <a:spcAft>
                          <a:spcPts val="0"/>
                        </a:spcAft>
                        <a:buNone/>
                      </a:pPr>
                      <a:r>
                        <a:rPr lang="en" sz="1200"/>
                        <a:t>≤ 750 Hz</a:t>
                      </a:r>
                      <a:endParaRPr sz="1200"/>
                    </a:p>
                  </a:txBody>
                  <a:tcPr marT="91425" marB="91425" marR="91425" marL="91425">
                    <a:solidFill>
                      <a:srgbClr val="FFFFFF"/>
                    </a:solidFill>
                  </a:tcPr>
                </a:tc>
                <a:tc>
                  <a:txBody>
                    <a:bodyPr/>
                    <a:lstStyle/>
                    <a:p>
                      <a:pPr indent="0" lvl="0" marL="0" rtl="0" algn="ctr">
                        <a:spcBef>
                          <a:spcPts val="0"/>
                        </a:spcBef>
                        <a:spcAft>
                          <a:spcPts val="0"/>
                        </a:spcAft>
                        <a:buNone/>
                      </a:pPr>
                      <a:r>
                        <a:rPr lang="en" sz="1200"/>
                        <a:t>&gt; 1kHz</a:t>
                      </a:r>
                      <a:endParaRPr sz="1200"/>
                    </a:p>
                  </a:txBody>
                  <a:tcPr marT="91425" marB="91425" marR="91425" marL="91425">
                    <a:solidFill>
                      <a:srgbClr val="FFFFFF"/>
                    </a:solidFill>
                  </a:tcPr>
                </a:tc>
              </a:tr>
              <a:tr h="266650">
                <a:tc>
                  <a:txBody>
                    <a:bodyPr/>
                    <a:lstStyle/>
                    <a:p>
                      <a:pPr indent="0" lvl="0" marL="0" rtl="0" algn="ctr">
                        <a:spcBef>
                          <a:spcPts val="0"/>
                        </a:spcBef>
                        <a:spcAft>
                          <a:spcPts val="0"/>
                        </a:spcAft>
                        <a:buNone/>
                      </a:pPr>
                      <a:r>
                        <a:rPr lang="en" sz="1200"/>
                        <a:t>Microphone</a:t>
                      </a:r>
                      <a:endParaRPr sz="1200"/>
                    </a:p>
                  </a:txBody>
                  <a:tcPr marT="91425" marB="91425" marR="91425" marL="91425">
                    <a:solidFill>
                      <a:srgbClr val="FFFFFF"/>
                    </a:solidFill>
                  </a:tcPr>
                </a:tc>
                <a:tc>
                  <a:txBody>
                    <a:bodyPr/>
                    <a:lstStyle/>
                    <a:p>
                      <a:pPr indent="0" lvl="0" marL="0" rtl="0" algn="ctr">
                        <a:spcBef>
                          <a:spcPts val="0"/>
                        </a:spcBef>
                        <a:spcAft>
                          <a:spcPts val="0"/>
                        </a:spcAft>
                        <a:buNone/>
                      </a:pPr>
                      <a:r>
                        <a:rPr lang="en" sz="1200">
                          <a:solidFill>
                            <a:schemeClr val="dk1"/>
                          </a:solidFill>
                        </a:rPr>
                        <a:t>≤</a:t>
                      </a:r>
                      <a:r>
                        <a:rPr lang="en" sz="1200"/>
                        <a:t> 20 kHz</a:t>
                      </a:r>
                      <a:endParaRPr sz="1200"/>
                    </a:p>
                  </a:txBody>
                  <a:tcPr marT="91425" marB="91425" marR="91425" marL="91425">
                    <a:solidFill>
                      <a:srgbClr val="FFFFFF"/>
                    </a:solidFill>
                  </a:tcPr>
                </a:tc>
                <a:tc>
                  <a:txBody>
                    <a:bodyPr/>
                    <a:lstStyle/>
                    <a:p>
                      <a:pPr indent="0" lvl="0" marL="0" rtl="0" algn="ctr">
                        <a:spcBef>
                          <a:spcPts val="0"/>
                        </a:spcBef>
                        <a:spcAft>
                          <a:spcPts val="0"/>
                        </a:spcAft>
                        <a:buNone/>
                      </a:pPr>
                      <a:r>
                        <a:rPr lang="en" sz="1200"/>
                        <a:t>&gt; 20 kHz</a:t>
                      </a:r>
                      <a:endParaRPr sz="1200"/>
                    </a:p>
                  </a:txBody>
                  <a:tcPr marT="91425" marB="91425" marR="91425" marL="91425">
                    <a:solidFill>
                      <a:srgbClr val="FFFFFF"/>
                    </a:solidFill>
                  </a:tcPr>
                </a:tc>
              </a:tr>
            </a:tbl>
          </a:graphicData>
        </a:graphic>
      </p:graphicFrame>
      <p:sp>
        <p:nvSpPr>
          <p:cNvPr id="803" name="Google Shape;803;p28"/>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grpSp>
        <p:nvGrpSpPr>
          <p:cNvPr id="804" name="Google Shape;804;p28"/>
          <p:cNvGrpSpPr/>
          <p:nvPr/>
        </p:nvGrpSpPr>
        <p:grpSpPr>
          <a:xfrm>
            <a:off x="2956684" y="1264598"/>
            <a:ext cx="6108386" cy="1111677"/>
            <a:chOff x="2956684" y="1264598"/>
            <a:chExt cx="6108386" cy="1111677"/>
          </a:xfrm>
        </p:grpSpPr>
        <p:sp>
          <p:nvSpPr>
            <p:cNvPr id="805" name="Google Shape;805;p28"/>
            <p:cNvSpPr/>
            <p:nvPr/>
          </p:nvSpPr>
          <p:spPr>
            <a:xfrm>
              <a:off x="4194400" y="1747475"/>
              <a:ext cx="3570300" cy="628800"/>
            </a:xfrm>
            <a:prstGeom prst="roundRect">
              <a:avLst>
                <a:gd fmla="val 8822" name="adj"/>
              </a:avLst>
            </a:prstGeom>
            <a:noFill/>
            <a:ln cap="flat" cmpd="sng" w="19050">
              <a:solidFill>
                <a:srgbClr val="171C23"/>
              </a:solidFill>
              <a:prstDash val="dash"/>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806" name="Google Shape;806;p28"/>
            <p:cNvSpPr/>
            <p:nvPr/>
          </p:nvSpPr>
          <p:spPr>
            <a:xfrm>
              <a:off x="7252057" y="1804292"/>
              <a:ext cx="452400" cy="516000"/>
            </a:xfrm>
            <a:prstGeom prst="rect">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807" name="Google Shape;807;p28"/>
            <p:cNvSpPr/>
            <p:nvPr/>
          </p:nvSpPr>
          <p:spPr>
            <a:xfrm>
              <a:off x="6477900" y="1804092"/>
              <a:ext cx="452400" cy="516000"/>
            </a:xfrm>
            <a:prstGeom prst="rect">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cxnSp>
          <p:nvCxnSpPr>
            <p:cNvPr id="808" name="Google Shape;808;p28"/>
            <p:cNvCxnSpPr/>
            <p:nvPr/>
          </p:nvCxnSpPr>
          <p:spPr>
            <a:xfrm>
              <a:off x="5240350" y="2062175"/>
              <a:ext cx="400800" cy="0"/>
            </a:xfrm>
            <a:prstGeom prst="straightConnector1">
              <a:avLst/>
            </a:prstGeom>
            <a:noFill/>
            <a:ln cap="flat" cmpd="sng" w="19050">
              <a:solidFill>
                <a:srgbClr val="000000"/>
              </a:solidFill>
              <a:prstDash val="solid"/>
              <a:round/>
              <a:headEnd len="sm" w="sm" type="none"/>
              <a:tailEnd len="lg" w="lg" type="triangle"/>
            </a:ln>
          </p:spPr>
        </p:cxnSp>
        <p:sp>
          <p:nvSpPr>
            <p:cNvPr id="809" name="Google Shape;809;p28"/>
            <p:cNvSpPr/>
            <p:nvPr/>
          </p:nvSpPr>
          <p:spPr>
            <a:xfrm>
              <a:off x="4267909" y="1804104"/>
              <a:ext cx="965400" cy="516000"/>
            </a:xfrm>
            <a:prstGeom prst="rect">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810" name="Google Shape;810;p28"/>
            <p:cNvSpPr/>
            <p:nvPr/>
          </p:nvSpPr>
          <p:spPr>
            <a:xfrm>
              <a:off x="5640875" y="1804167"/>
              <a:ext cx="517500" cy="516000"/>
            </a:xfrm>
            <a:prstGeom prst="rect">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811" name="Google Shape;811;p28"/>
            <p:cNvSpPr/>
            <p:nvPr/>
          </p:nvSpPr>
          <p:spPr>
            <a:xfrm rot="5400000">
              <a:off x="5756879" y="1932516"/>
              <a:ext cx="307500" cy="267900"/>
            </a:xfrm>
            <a:prstGeom prst="triangle">
              <a:avLst>
                <a:gd fmla="val 50000" name="adj"/>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grpSp>
          <p:nvGrpSpPr>
            <p:cNvPr id="812" name="Google Shape;812;p28"/>
            <p:cNvGrpSpPr/>
            <p:nvPr/>
          </p:nvGrpSpPr>
          <p:grpSpPr>
            <a:xfrm>
              <a:off x="6585358" y="1891436"/>
              <a:ext cx="320357" cy="289742"/>
              <a:chOff x="6592697" y="3123579"/>
              <a:chExt cx="1087800" cy="1005000"/>
            </a:xfrm>
          </p:grpSpPr>
          <p:cxnSp>
            <p:nvCxnSpPr>
              <p:cNvPr id="813" name="Google Shape;813;p28"/>
              <p:cNvCxnSpPr/>
              <p:nvPr/>
            </p:nvCxnSpPr>
            <p:spPr>
              <a:xfrm>
                <a:off x="6592697" y="4128579"/>
                <a:ext cx="1087800" cy="0"/>
              </a:xfrm>
              <a:prstGeom prst="straightConnector1">
                <a:avLst/>
              </a:prstGeom>
              <a:noFill/>
              <a:ln cap="flat" cmpd="sng" w="19050">
                <a:solidFill>
                  <a:srgbClr val="000000"/>
                </a:solidFill>
                <a:prstDash val="solid"/>
                <a:round/>
                <a:headEnd len="sm" w="sm" type="none"/>
                <a:tailEnd len="med" w="med" type="triangle"/>
              </a:ln>
            </p:spPr>
          </p:cxnSp>
          <p:cxnSp>
            <p:nvCxnSpPr>
              <p:cNvPr id="814" name="Google Shape;814;p28"/>
              <p:cNvCxnSpPr/>
              <p:nvPr/>
            </p:nvCxnSpPr>
            <p:spPr>
              <a:xfrm rot="10800000">
                <a:off x="6606985" y="3123579"/>
                <a:ext cx="0" cy="1005000"/>
              </a:xfrm>
              <a:prstGeom prst="straightConnector1">
                <a:avLst/>
              </a:prstGeom>
              <a:noFill/>
              <a:ln cap="flat" cmpd="sng" w="19050">
                <a:solidFill>
                  <a:srgbClr val="000000"/>
                </a:solidFill>
                <a:prstDash val="solid"/>
                <a:round/>
                <a:headEnd len="sm" w="sm" type="none"/>
                <a:tailEnd len="med" w="med" type="triangle"/>
              </a:ln>
            </p:spPr>
          </p:cxnSp>
          <p:cxnSp>
            <p:nvCxnSpPr>
              <p:cNvPr id="815" name="Google Shape;815;p28"/>
              <p:cNvCxnSpPr/>
              <p:nvPr/>
            </p:nvCxnSpPr>
            <p:spPr>
              <a:xfrm>
                <a:off x="6606985" y="3492009"/>
                <a:ext cx="623700" cy="0"/>
              </a:xfrm>
              <a:prstGeom prst="straightConnector1">
                <a:avLst/>
              </a:prstGeom>
              <a:noFill/>
              <a:ln cap="flat" cmpd="sng" w="19050">
                <a:solidFill>
                  <a:srgbClr val="000000"/>
                </a:solidFill>
                <a:prstDash val="solid"/>
                <a:round/>
                <a:headEnd len="sm" w="sm" type="none"/>
                <a:tailEnd len="sm" w="sm" type="none"/>
              </a:ln>
            </p:spPr>
          </p:cxnSp>
          <p:cxnSp>
            <p:nvCxnSpPr>
              <p:cNvPr id="816" name="Google Shape;816;p28"/>
              <p:cNvCxnSpPr/>
              <p:nvPr/>
            </p:nvCxnSpPr>
            <p:spPr>
              <a:xfrm>
                <a:off x="7232794" y="3482486"/>
                <a:ext cx="0" cy="636600"/>
              </a:xfrm>
              <a:prstGeom prst="straightConnector1">
                <a:avLst/>
              </a:prstGeom>
              <a:noFill/>
              <a:ln cap="flat" cmpd="sng" w="19050">
                <a:solidFill>
                  <a:srgbClr val="000000"/>
                </a:solidFill>
                <a:prstDash val="solid"/>
                <a:round/>
                <a:headEnd len="sm" w="sm" type="none"/>
                <a:tailEnd len="sm" w="sm" type="none"/>
              </a:ln>
            </p:spPr>
          </p:cxnSp>
        </p:grpSp>
        <p:sp>
          <p:nvSpPr>
            <p:cNvPr id="817" name="Google Shape;817;p28"/>
            <p:cNvSpPr/>
            <p:nvPr/>
          </p:nvSpPr>
          <p:spPr>
            <a:xfrm>
              <a:off x="7333753" y="1969542"/>
              <a:ext cx="268800" cy="249600"/>
            </a:xfrm>
            <a:prstGeom prst="rect">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b="1" sz="400">
                <a:solidFill>
                  <a:srgbClr val="000000"/>
                </a:solidFill>
                <a:latin typeface="Arial"/>
                <a:ea typeface="Arial"/>
                <a:cs typeface="Arial"/>
                <a:sym typeface="Arial"/>
              </a:endParaRPr>
            </a:p>
          </p:txBody>
        </p:sp>
        <p:cxnSp>
          <p:nvCxnSpPr>
            <p:cNvPr id="818" name="Google Shape;818;p28"/>
            <p:cNvCxnSpPr>
              <a:stCxn id="810" idx="3"/>
              <a:endCxn id="807" idx="1"/>
            </p:cNvCxnSpPr>
            <p:nvPr/>
          </p:nvCxnSpPr>
          <p:spPr>
            <a:xfrm>
              <a:off x="6158375" y="2062167"/>
              <a:ext cx="319500" cy="0"/>
            </a:xfrm>
            <a:prstGeom prst="straightConnector1">
              <a:avLst/>
            </a:prstGeom>
            <a:noFill/>
            <a:ln cap="flat" cmpd="sng" w="19050">
              <a:solidFill>
                <a:srgbClr val="000000"/>
              </a:solidFill>
              <a:prstDash val="solid"/>
              <a:round/>
              <a:headEnd len="sm" w="sm" type="none"/>
              <a:tailEnd len="med" w="med" type="triangle"/>
            </a:ln>
          </p:spPr>
        </p:cxnSp>
        <p:sp>
          <p:nvSpPr>
            <p:cNvPr id="819" name="Google Shape;819;p28"/>
            <p:cNvSpPr/>
            <p:nvPr/>
          </p:nvSpPr>
          <p:spPr>
            <a:xfrm>
              <a:off x="7799347" y="1955575"/>
              <a:ext cx="267900" cy="212700"/>
            </a:xfrm>
            <a:prstGeom prst="rightArrow">
              <a:avLst>
                <a:gd fmla="val 50000" name="adj1"/>
                <a:gd fmla="val 50000" name="adj2"/>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820" name="Google Shape;820;p28"/>
            <p:cNvSpPr txBox="1"/>
            <p:nvPr/>
          </p:nvSpPr>
          <p:spPr>
            <a:xfrm>
              <a:off x="8043870" y="1922010"/>
              <a:ext cx="1021200" cy="2127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a:solidFill>
                    <a:srgbClr val="000000"/>
                  </a:solidFill>
                  <a:latin typeface="Consolas"/>
                  <a:ea typeface="Consolas"/>
                  <a:cs typeface="Consolas"/>
                  <a:sym typeface="Consolas"/>
                </a:rPr>
                <a:t>01</a:t>
              </a:r>
              <a:r>
                <a:rPr lang="en">
                  <a:latin typeface="Consolas"/>
                  <a:ea typeface="Consolas"/>
                  <a:cs typeface="Consolas"/>
                  <a:sym typeface="Consolas"/>
                </a:rPr>
                <a:t>0</a:t>
              </a:r>
              <a:r>
                <a:rPr lang="en">
                  <a:solidFill>
                    <a:srgbClr val="000000"/>
                  </a:solidFill>
                  <a:latin typeface="Consolas"/>
                  <a:ea typeface="Consolas"/>
                  <a:cs typeface="Consolas"/>
                  <a:sym typeface="Consolas"/>
                </a:rPr>
                <a:t>1</a:t>
              </a:r>
              <a:endParaRPr>
                <a:solidFill>
                  <a:srgbClr val="000000"/>
                </a:solidFill>
                <a:latin typeface="Consolas"/>
                <a:ea typeface="Consolas"/>
                <a:cs typeface="Consolas"/>
                <a:sym typeface="Consolas"/>
              </a:endParaRPr>
            </a:p>
          </p:txBody>
        </p:sp>
        <p:sp>
          <p:nvSpPr>
            <p:cNvPr id="821" name="Google Shape;821;p28"/>
            <p:cNvSpPr/>
            <p:nvPr/>
          </p:nvSpPr>
          <p:spPr>
            <a:xfrm>
              <a:off x="3925500" y="1960525"/>
              <a:ext cx="268800" cy="213000"/>
            </a:xfrm>
            <a:prstGeom prst="rightArrow">
              <a:avLst>
                <a:gd fmla="val 50000" name="adj1"/>
                <a:gd fmla="val 50000" name="adj2"/>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822" name="Google Shape;822;p28"/>
            <p:cNvSpPr txBox="1"/>
            <p:nvPr/>
          </p:nvSpPr>
          <p:spPr>
            <a:xfrm>
              <a:off x="7281521" y="1933255"/>
              <a:ext cx="483300" cy="3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ADC</a:t>
              </a:r>
              <a:endParaRPr sz="900">
                <a:latin typeface="Calibri"/>
                <a:ea typeface="Calibri"/>
                <a:cs typeface="Calibri"/>
                <a:sym typeface="Calibri"/>
              </a:endParaRPr>
            </a:p>
          </p:txBody>
        </p:sp>
        <p:cxnSp>
          <p:nvCxnSpPr>
            <p:cNvPr id="823" name="Google Shape;823;p28"/>
            <p:cNvCxnSpPr/>
            <p:nvPr/>
          </p:nvCxnSpPr>
          <p:spPr>
            <a:xfrm>
              <a:off x="6920375" y="2062167"/>
              <a:ext cx="319500" cy="0"/>
            </a:xfrm>
            <a:prstGeom prst="straightConnector1">
              <a:avLst/>
            </a:prstGeom>
            <a:noFill/>
            <a:ln cap="flat" cmpd="sng" w="19050">
              <a:solidFill>
                <a:srgbClr val="000000"/>
              </a:solidFill>
              <a:prstDash val="solid"/>
              <a:round/>
              <a:headEnd len="sm" w="sm" type="none"/>
              <a:tailEnd len="med" w="med" type="triangle"/>
            </a:ln>
          </p:spPr>
        </p:cxnSp>
        <p:sp>
          <p:nvSpPr>
            <p:cNvPr id="824" name="Google Shape;824;p28"/>
            <p:cNvSpPr/>
            <p:nvPr/>
          </p:nvSpPr>
          <p:spPr>
            <a:xfrm flipH="1">
              <a:off x="3855000" y="1646617"/>
              <a:ext cx="416988" cy="516024"/>
            </a:xfrm>
            <a:prstGeom prst="lightningBol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8"/>
            <p:cNvSpPr txBox="1"/>
            <p:nvPr/>
          </p:nvSpPr>
          <p:spPr>
            <a:xfrm>
              <a:off x="3411100" y="1264598"/>
              <a:ext cx="1974600" cy="3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Pre-transducer</a:t>
              </a:r>
              <a:endParaRPr b="1" sz="1800">
                <a:latin typeface="Calibri"/>
                <a:ea typeface="Calibri"/>
                <a:cs typeface="Calibri"/>
                <a:sym typeface="Calibri"/>
              </a:endParaRPr>
            </a:p>
          </p:txBody>
        </p:sp>
        <p:pic>
          <p:nvPicPr>
            <p:cNvPr id="826" name="Google Shape;826;p28"/>
            <p:cNvPicPr preferRelativeResize="0"/>
            <p:nvPr/>
          </p:nvPicPr>
          <p:blipFill rotWithShape="1">
            <a:blip r:embed="rId3">
              <a:alphaModFix/>
            </a:blip>
            <a:srcRect b="0" l="0" r="0" t="0"/>
            <a:stretch/>
          </p:blipFill>
          <p:spPr>
            <a:xfrm flipH="1">
              <a:off x="2956690" y="1743219"/>
              <a:ext cx="340317" cy="305810"/>
            </a:xfrm>
            <a:prstGeom prst="rect">
              <a:avLst/>
            </a:prstGeom>
            <a:noFill/>
            <a:ln>
              <a:noFill/>
            </a:ln>
          </p:spPr>
        </p:pic>
        <p:pic>
          <p:nvPicPr>
            <p:cNvPr id="827" name="Google Shape;827;p28"/>
            <p:cNvPicPr preferRelativeResize="0"/>
            <p:nvPr/>
          </p:nvPicPr>
          <p:blipFill rotWithShape="1">
            <a:blip r:embed="rId4">
              <a:alphaModFix/>
            </a:blip>
            <a:srcRect b="0" l="0" r="0" t="0"/>
            <a:stretch/>
          </p:blipFill>
          <p:spPr>
            <a:xfrm>
              <a:off x="2956684" y="2041239"/>
              <a:ext cx="340318" cy="305811"/>
            </a:xfrm>
            <a:prstGeom prst="rect">
              <a:avLst/>
            </a:prstGeom>
            <a:noFill/>
            <a:ln>
              <a:noFill/>
            </a:ln>
          </p:spPr>
        </p:pic>
        <p:pic>
          <p:nvPicPr>
            <p:cNvPr id="828" name="Google Shape;828;p28"/>
            <p:cNvPicPr preferRelativeResize="0"/>
            <p:nvPr/>
          </p:nvPicPr>
          <p:blipFill rotWithShape="1">
            <a:blip r:embed="rId5">
              <a:alphaModFix/>
            </a:blip>
            <a:srcRect b="0" l="0" r="0" t="0"/>
            <a:stretch/>
          </p:blipFill>
          <p:spPr>
            <a:xfrm>
              <a:off x="3302911" y="1783023"/>
              <a:ext cx="251752" cy="226216"/>
            </a:xfrm>
            <a:prstGeom prst="rect">
              <a:avLst/>
            </a:prstGeom>
            <a:noFill/>
            <a:ln>
              <a:noFill/>
            </a:ln>
          </p:spPr>
        </p:pic>
        <p:pic>
          <p:nvPicPr>
            <p:cNvPr id="829" name="Google Shape;829;p28"/>
            <p:cNvPicPr preferRelativeResize="0"/>
            <p:nvPr/>
          </p:nvPicPr>
          <p:blipFill rotWithShape="1">
            <a:blip r:embed="rId6">
              <a:alphaModFix/>
            </a:blip>
            <a:srcRect b="0" l="0" r="0" t="0"/>
            <a:stretch/>
          </p:blipFill>
          <p:spPr>
            <a:xfrm>
              <a:off x="3593840" y="1783021"/>
              <a:ext cx="251752" cy="226216"/>
            </a:xfrm>
            <a:prstGeom prst="rect">
              <a:avLst/>
            </a:prstGeom>
            <a:noFill/>
            <a:ln>
              <a:noFill/>
            </a:ln>
          </p:spPr>
        </p:pic>
        <p:pic>
          <p:nvPicPr>
            <p:cNvPr id="830" name="Google Shape;830;p28"/>
            <p:cNvPicPr preferRelativeResize="0"/>
            <p:nvPr/>
          </p:nvPicPr>
          <p:blipFill rotWithShape="1">
            <a:blip r:embed="rId7">
              <a:alphaModFix/>
            </a:blip>
            <a:srcRect b="0" l="0" r="0" t="0"/>
            <a:stretch/>
          </p:blipFill>
          <p:spPr>
            <a:xfrm>
              <a:off x="3572350" y="2069179"/>
              <a:ext cx="269933" cy="242561"/>
            </a:xfrm>
            <a:prstGeom prst="rect">
              <a:avLst/>
            </a:prstGeom>
            <a:noFill/>
            <a:ln>
              <a:noFill/>
            </a:ln>
          </p:spPr>
        </p:pic>
        <p:pic>
          <p:nvPicPr>
            <p:cNvPr id="831" name="Google Shape;831;p28"/>
            <p:cNvPicPr preferRelativeResize="0"/>
            <p:nvPr/>
          </p:nvPicPr>
          <p:blipFill rotWithShape="1">
            <a:blip r:embed="rId8">
              <a:alphaModFix/>
            </a:blip>
            <a:srcRect b="0" l="0" r="0" t="0"/>
            <a:stretch/>
          </p:blipFill>
          <p:spPr>
            <a:xfrm>
              <a:off x="3297713" y="2069936"/>
              <a:ext cx="251743" cy="226217"/>
            </a:xfrm>
            <a:prstGeom prst="rect">
              <a:avLst/>
            </a:prstGeom>
            <a:noFill/>
            <a:ln>
              <a:noFill/>
            </a:ln>
          </p:spPr>
        </p:pic>
        <p:grpSp>
          <p:nvGrpSpPr>
            <p:cNvPr id="832" name="Google Shape;832;p28"/>
            <p:cNvGrpSpPr/>
            <p:nvPr/>
          </p:nvGrpSpPr>
          <p:grpSpPr>
            <a:xfrm>
              <a:off x="4377653" y="1912909"/>
              <a:ext cx="801322" cy="346914"/>
              <a:chOff x="2988366" y="1611522"/>
              <a:chExt cx="801322" cy="346914"/>
            </a:xfrm>
          </p:grpSpPr>
          <p:pic>
            <p:nvPicPr>
              <p:cNvPr descr="“microphone icon”的图片搜索结果" id="833" name="Google Shape;833;p28"/>
              <p:cNvPicPr preferRelativeResize="0"/>
              <p:nvPr/>
            </p:nvPicPr>
            <p:blipFill rotWithShape="1">
              <a:blip r:embed="rId9">
                <a:alphaModFix/>
              </a:blip>
              <a:srcRect b="0" l="0" r="0" t="0"/>
              <a:stretch/>
            </p:blipFill>
            <p:spPr>
              <a:xfrm>
                <a:off x="2988366" y="1667038"/>
                <a:ext cx="230635" cy="272587"/>
              </a:xfrm>
              <a:prstGeom prst="rect">
                <a:avLst/>
              </a:prstGeom>
              <a:noFill/>
              <a:ln>
                <a:noFill/>
              </a:ln>
            </p:spPr>
          </p:pic>
          <p:pic>
            <p:nvPicPr>
              <p:cNvPr descr="mage result for temperature sensor  cartoon" id="834" name="Google Shape;834;p28"/>
              <p:cNvPicPr preferRelativeResize="0"/>
              <p:nvPr/>
            </p:nvPicPr>
            <p:blipFill rotWithShape="1">
              <a:blip r:embed="rId10">
                <a:alphaModFix/>
              </a:blip>
              <a:srcRect b="0" l="0" r="0" t="0"/>
              <a:stretch/>
            </p:blipFill>
            <p:spPr>
              <a:xfrm>
                <a:off x="3578957" y="1687431"/>
                <a:ext cx="210730" cy="249061"/>
              </a:xfrm>
              <a:prstGeom prst="rect">
                <a:avLst/>
              </a:prstGeom>
              <a:noFill/>
              <a:ln>
                <a:noFill/>
              </a:ln>
            </p:spPr>
          </p:pic>
          <p:pic>
            <p:nvPicPr>
              <p:cNvPr id="835" name="Google Shape;835;p28"/>
              <p:cNvPicPr preferRelativeResize="0"/>
              <p:nvPr/>
            </p:nvPicPr>
            <p:blipFill>
              <a:blip r:embed="rId11">
                <a:alphaModFix/>
              </a:blip>
              <a:stretch>
                <a:fillRect/>
              </a:stretch>
            </p:blipFill>
            <p:spPr>
              <a:xfrm>
                <a:off x="3283651" y="1611522"/>
                <a:ext cx="230625" cy="346914"/>
              </a:xfrm>
              <a:prstGeom prst="rect">
                <a:avLst/>
              </a:prstGeom>
              <a:noFill/>
              <a:ln>
                <a:noFill/>
              </a:ln>
            </p:spPr>
          </p:pic>
        </p:grpSp>
        <p:pic>
          <p:nvPicPr>
            <p:cNvPr id="836" name="Google Shape;836;p28"/>
            <p:cNvPicPr preferRelativeResize="0"/>
            <p:nvPr/>
          </p:nvPicPr>
          <p:blipFill>
            <a:blip r:embed="rId12">
              <a:alphaModFix/>
            </a:blip>
            <a:stretch>
              <a:fillRect/>
            </a:stretch>
          </p:blipFill>
          <p:spPr>
            <a:xfrm>
              <a:off x="5276888" y="1843021"/>
              <a:ext cx="320375" cy="223642"/>
            </a:xfrm>
            <a:prstGeom prst="rect">
              <a:avLst/>
            </a:prstGeom>
            <a:noFill/>
            <a:ln>
              <a:noFill/>
            </a:ln>
          </p:spPr>
        </p:pic>
      </p:grpSp>
      <p:sp>
        <p:nvSpPr>
          <p:cNvPr id="837" name="Google Shape;837;p28"/>
          <p:cNvSpPr txBox="1"/>
          <p:nvPr/>
        </p:nvSpPr>
        <p:spPr>
          <a:xfrm>
            <a:off x="2913825" y="2804907"/>
            <a:ext cx="6041700" cy="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Post-transducer:</a:t>
            </a:r>
            <a:r>
              <a:rPr lang="en" sz="1800">
                <a:latin typeface="Calibri"/>
                <a:ea typeface="Calibri"/>
                <a:cs typeface="Calibri"/>
                <a:sym typeface="Calibri"/>
              </a:rPr>
              <a:t> RF signal</a:t>
            </a:r>
            <a:endParaRPr sz="1800">
              <a:latin typeface="Calibri"/>
              <a:ea typeface="Calibri"/>
              <a:cs typeface="Calibri"/>
              <a:sym typeface="Calibri"/>
            </a:endParaRPr>
          </a:p>
        </p:txBody>
      </p:sp>
      <p:grpSp>
        <p:nvGrpSpPr>
          <p:cNvPr id="838" name="Google Shape;838;p28"/>
          <p:cNvGrpSpPr/>
          <p:nvPr/>
        </p:nvGrpSpPr>
        <p:grpSpPr>
          <a:xfrm>
            <a:off x="5379000" y="1264598"/>
            <a:ext cx="2292700" cy="898042"/>
            <a:chOff x="5379000" y="1264598"/>
            <a:chExt cx="2292700" cy="898042"/>
          </a:xfrm>
        </p:grpSpPr>
        <p:sp>
          <p:nvSpPr>
            <p:cNvPr id="839" name="Google Shape;839;p28"/>
            <p:cNvSpPr txBox="1"/>
            <p:nvPr/>
          </p:nvSpPr>
          <p:spPr>
            <a:xfrm>
              <a:off x="5697100" y="1264598"/>
              <a:ext cx="1974600" cy="3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Post-transducer</a:t>
              </a:r>
              <a:endParaRPr b="1" sz="1800">
                <a:latin typeface="Calibri"/>
                <a:ea typeface="Calibri"/>
                <a:cs typeface="Calibri"/>
                <a:sym typeface="Calibri"/>
              </a:endParaRPr>
            </a:p>
          </p:txBody>
        </p:sp>
        <p:sp>
          <p:nvSpPr>
            <p:cNvPr id="840" name="Google Shape;840;p28"/>
            <p:cNvSpPr/>
            <p:nvPr/>
          </p:nvSpPr>
          <p:spPr>
            <a:xfrm flipH="1">
              <a:off x="5379000" y="1646617"/>
              <a:ext cx="416988" cy="516024"/>
            </a:xfrm>
            <a:prstGeom prst="lightningBolt">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8"/>
            <p:cNvSpPr/>
            <p:nvPr/>
          </p:nvSpPr>
          <p:spPr>
            <a:xfrm flipH="1">
              <a:off x="6217200" y="1646617"/>
              <a:ext cx="416988" cy="516024"/>
            </a:xfrm>
            <a:prstGeom prst="lightningBolt">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8"/>
            <p:cNvSpPr/>
            <p:nvPr/>
          </p:nvSpPr>
          <p:spPr>
            <a:xfrm flipH="1">
              <a:off x="6979200" y="1646617"/>
              <a:ext cx="416988" cy="516024"/>
            </a:xfrm>
            <a:prstGeom prst="lightningBolt">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29"/>
          <p:cNvSpPr txBox="1"/>
          <p:nvPr/>
        </p:nvSpPr>
        <p:spPr>
          <a:xfrm>
            <a:off x="392967" y="309625"/>
            <a:ext cx="8136000" cy="532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300">
                <a:solidFill>
                  <a:schemeClr val="dk1"/>
                </a:solidFill>
                <a:latin typeface="Calibri"/>
                <a:ea typeface="Calibri"/>
                <a:cs typeface="Calibri"/>
                <a:sym typeface="Calibri"/>
              </a:rPr>
              <a:t>Attack Systemization</a:t>
            </a:r>
            <a:endParaRPr sz="33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rPr lang="en" sz="2400">
                <a:solidFill>
                  <a:srgbClr val="666666"/>
                </a:solidFill>
                <a:latin typeface="Calibri"/>
                <a:ea typeface="Calibri"/>
                <a:cs typeface="Calibri"/>
                <a:sym typeface="Calibri"/>
              </a:rPr>
              <a:t>Measurement</a:t>
            </a:r>
            <a:r>
              <a:rPr lang="en" sz="2400">
                <a:solidFill>
                  <a:srgbClr val="666666"/>
                </a:solidFill>
                <a:latin typeface="Calibri"/>
                <a:ea typeface="Calibri"/>
                <a:cs typeface="Calibri"/>
                <a:sym typeface="Calibri"/>
              </a:rPr>
              <a:t> Shaping Step (5 types)</a:t>
            </a:r>
            <a:endParaRPr sz="2400">
              <a:solidFill>
                <a:srgbClr val="666666"/>
              </a:solidFill>
              <a:latin typeface="Calibri"/>
              <a:ea typeface="Calibri"/>
              <a:cs typeface="Calibri"/>
              <a:sym typeface="Calibri"/>
            </a:endParaRPr>
          </a:p>
          <a:p>
            <a:pPr indent="0" lvl="0" marL="0" rtl="0" algn="l">
              <a:spcBef>
                <a:spcPts val="0"/>
              </a:spcBef>
              <a:spcAft>
                <a:spcPts val="0"/>
              </a:spcAft>
              <a:buNone/>
            </a:pPr>
            <a:r>
              <a:t/>
            </a:r>
            <a:endParaRPr sz="2800"/>
          </a:p>
        </p:txBody>
      </p:sp>
      <p:sp>
        <p:nvSpPr>
          <p:cNvPr id="848" name="Google Shape;848;p29"/>
          <p:cNvSpPr/>
          <p:nvPr/>
        </p:nvSpPr>
        <p:spPr>
          <a:xfrm>
            <a:off x="471850" y="1420875"/>
            <a:ext cx="2789700" cy="15198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9"/>
          <p:cNvSpPr/>
          <p:nvPr/>
        </p:nvSpPr>
        <p:spPr>
          <a:xfrm>
            <a:off x="471850" y="3060975"/>
            <a:ext cx="4383000" cy="15198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9"/>
          <p:cNvSpPr/>
          <p:nvPr/>
        </p:nvSpPr>
        <p:spPr>
          <a:xfrm>
            <a:off x="3438025" y="1423400"/>
            <a:ext cx="2789700" cy="15198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9"/>
          <p:cNvSpPr/>
          <p:nvPr/>
        </p:nvSpPr>
        <p:spPr>
          <a:xfrm>
            <a:off x="6390600" y="1420875"/>
            <a:ext cx="2165400" cy="15198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9"/>
          <p:cNvSpPr/>
          <p:nvPr/>
        </p:nvSpPr>
        <p:spPr>
          <a:xfrm>
            <a:off x="5078125" y="3060975"/>
            <a:ext cx="3477900" cy="15198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9"/>
          <p:cNvSpPr txBox="1"/>
          <p:nvPr>
            <p:ph idx="1" type="body"/>
          </p:nvPr>
        </p:nvSpPr>
        <p:spPr>
          <a:xfrm>
            <a:off x="485300" y="1415825"/>
            <a:ext cx="2789700" cy="5934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a:t>Saturation</a:t>
            </a:r>
            <a:endParaRPr b="1"/>
          </a:p>
        </p:txBody>
      </p:sp>
      <p:sp>
        <p:nvSpPr>
          <p:cNvPr id="854" name="Google Shape;854;p29"/>
          <p:cNvSpPr txBox="1"/>
          <p:nvPr>
            <p:ph idx="1" type="body"/>
          </p:nvPr>
        </p:nvSpPr>
        <p:spPr>
          <a:xfrm>
            <a:off x="471925" y="3060125"/>
            <a:ext cx="4606200" cy="5934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a:t>Intermodulation Distortion</a:t>
            </a:r>
            <a:endParaRPr b="1"/>
          </a:p>
        </p:txBody>
      </p:sp>
      <p:sp>
        <p:nvSpPr>
          <p:cNvPr id="855" name="Google Shape;855;p29"/>
          <p:cNvSpPr txBox="1"/>
          <p:nvPr>
            <p:ph idx="1" type="body"/>
          </p:nvPr>
        </p:nvSpPr>
        <p:spPr>
          <a:xfrm>
            <a:off x="5078125" y="3058800"/>
            <a:ext cx="3477900" cy="5934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a:t>Envelope Detection</a:t>
            </a:r>
            <a:endParaRPr b="1"/>
          </a:p>
        </p:txBody>
      </p:sp>
      <p:sp>
        <p:nvSpPr>
          <p:cNvPr id="856" name="Google Shape;856;p29"/>
          <p:cNvSpPr txBox="1"/>
          <p:nvPr>
            <p:ph idx="1" type="body"/>
          </p:nvPr>
        </p:nvSpPr>
        <p:spPr>
          <a:xfrm>
            <a:off x="3438025" y="1418350"/>
            <a:ext cx="2789700" cy="5934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a:t>Aliasing</a:t>
            </a:r>
            <a:endParaRPr b="1"/>
          </a:p>
        </p:txBody>
      </p:sp>
      <p:sp>
        <p:nvSpPr>
          <p:cNvPr id="857" name="Google Shape;857;p29"/>
          <p:cNvSpPr txBox="1"/>
          <p:nvPr>
            <p:ph idx="1" type="body"/>
          </p:nvPr>
        </p:nvSpPr>
        <p:spPr>
          <a:xfrm>
            <a:off x="6390750" y="1415825"/>
            <a:ext cx="2165400" cy="5934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a:t>Filtering</a:t>
            </a:r>
            <a:endParaRPr b="1"/>
          </a:p>
        </p:txBody>
      </p:sp>
      <p:sp>
        <p:nvSpPr>
          <p:cNvPr id="858" name="Google Shape;858;p29"/>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859" name="Google Shape;859;p29"/>
          <p:cNvPicPr preferRelativeResize="0"/>
          <p:nvPr/>
        </p:nvPicPr>
        <p:blipFill>
          <a:blip r:embed="rId3">
            <a:alphaModFix/>
          </a:blip>
          <a:stretch>
            <a:fillRect/>
          </a:stretch>
        </p:blipFill>
        <p:spPr>
          <a:xfrm>
            <a:off x="530640" y="3519421"/>
            <a:ext cx="1341560" cy="991150"/>
          </a:xfrm>
          <a:prstGeom prst="rect">
            <a:avLst/>
          </a:prstGeom>
          <a:noFill/>
          <a:ln>
            <a:noFill/>
          </a:ln>
        </p:spPr>
      </p:pic>
      <p:grpSp>
        <p:nvGrpSpPr>
          <p:cNvPr id="860" name="Google Shape;860;p29"/>
          <p:cNvGrpSpPr/>
          <p:nvPr/>
        </p:nvGrpSpPr>
        <p:grpSpPr>
          <a:xfrm>
            <a:off x="6489570" y="2089584"/>
            <a:ext cx="1967776" cy="599732"/>
            <a:chOff x="6793675" y="6263550"/>
            <a:chExt cx="3750288" cy="1143000"/>
          </a:xfrm>
        </p:grpSpPr>
        <p:pic>
          <p:nvPicPr>
            <p:cNvPr id="861" name="Google Shape;861;p29"/>
            <p:cNvPicPr preferRelativeResize="0"/>
            <p:nvPr/>
          </p:nvPicPr>
          <p:blipFill>
            <a:blip r:embed="rId4">
              <a:alphaModFix/>
            </a:blip>
            <a:stretch>
              <a:fillRect/>
            </a:stretch>
          </p:blipFill>
          <p:spPr>
            <a:xfrm>
              <a:off x="8106838" y="6268300"/>
              <a:ext cx="1133475" cy="1133475"/>
            </a:xfrm>
            <a:prstGeom prst="rect">
              <a:avLst/>
            </a:prstGeom>
            <a:noFill/>
            <a:ln>
              <a:noFill/>
            </a:ln>
          </p:spPr>
        </p:pic>
        <p:pic>
          <p:nvPicPr>
            <p:cNvPr id="862" name="Google Shape;862;p29"/>
            <p:cNvPicPr preferRelativeResize="0"/>
            <p:nvPr/>
          </p:nvPicPr>
          <p:blipFill>
            <a:blip r:embed="rId5">
              <a:alphaModFix/>
            </a:blip>
            <a:stretch>
              <a:fillRect/>
            </a:stretch>
          </p:blipFill>
          <p:spPr>
            <a:xfrm>
              <a:off x="6793675" y="6263550"/>
              <a:ext cx="1143000" cy="1143000"/>
            </a:xfrm>
            <a:prstGeom prst="rect">
              <a:avLst/>
            </a:prstGeom>
            <a:noFill/>
            <a:ln>
              <a:noFill/>
            </a:ln>
          </p:spPr>
        </p:pic>
        <p:pic>
          <p:nvPicPr>
            <p:cNvPr id="863" name="Google Shape;863;p29"/>
            <p:cNvPicPr preferRelativeResize="0"/>
            <p:nvPr/>
          </p:nvPicPr>
          <p:blipFill>
            <a:blip r:embed="rId6">
              <a:alphaModFix/>
            </a:blip>
            <a:stretch>
              <a:fillRect/>
            </a:stretch>
          </p:blipFill>
          <p:spPr>
            <a:xfrm>
              <a:off x="9410488" y="6268300"/>
              <a:ext cx="1133475" cy="1133475"/>
            </a:xfrm>
            <a:prstGeom prst="rect">
              <a:avLst/>
            </a:prstGeom>
            <a:noFill/>
            <a:ln>
              <a:noFill/>
            </a:ln>
          </p:spPr>
        </p:pic>
      </p:grpSp>
      <p:pic>
        <p:nvPicPr>
          <p:cNvPr id="864" name="Google Shape;864;p29"/>
          <p:cNvPicPr preferRelativeResize="0"/>
          <p:nvPr/>
        </p:nvPicPr>
        <p:blipFill rotWithShape="1">
          <a:blip r:embed="rId7">
            <a:alphaModFix/>
          </a:blip>
          <a:srcRect b="0" l="0" r="38305" t="0"/>
          <a:stretch/>
        </p:blipFill>
        <p:spPr>
          <a:xfrm>
            <a:off x="3700965" y="2022840"/>
            <a:ext cx="2250226" cy="709523"/>
          </a:xfrm>
          <a:prstGeom prst="rect">
            <a:avLst/>
          </a:prstGeom>
          <a:noFill/>
          <a:ln>
            <a:noFill/>
          </a:ln>
        </p:spPr>
      </p:pic>
      <p:pic>
        <p:nvPicPr>
          <p:cNvPr id="865" name="Google Shape;865;p29"/>
          <p:cNvPicPr preferRelativeResize="0"/>
          <p:nvPr/>
        </p:nvPicPr>
        <p:blipFill>
          <a:blip r:embed="rId8">
            <a:alphaModFix/>
          </a:blip>
          <a:stretch>
            <a:fillRect/>
          </a:stretch>
        </p:blipFill>
        <p:spPr>
          <a:xfrm>
            <a:off x="2015924" y="1969723"/>
            <a:ext cx="965400" cy="839464"/>
          </a:xfrm>
          <a:prstGeom prst="rect">
            <a:avLst/>
          </a:prstGeom>
          <a:noFill/>
          <a:ln>
            <a:noFill/>
          </a:ln>
        </p:spPr>
      </p:pic>
      <p:pic>
        <p:nvPicPr>
          <p:cNvPr id="866" name="Google Shape;866;p29"/>
          <p:cNvPicPr preferRelativeResize="0"/>
          <p:nvPr/>
        </p:nvPicPr>
        <p:blipFill>
          <a:blip r:embed="rId9">
            <a:alphaModFix/>
          </a:blip>
          <a:stretch>
            <a:fillRect/>
          </a:stretch>
        </p:blipFill>
        <p:spPr>
          <a:xfrm>
            <a:off x="734875" y="1954675"/>
            <a:ext cx="933100" cy="869550"/>
          </a:xfrm>
          <a:prstGeom prst="rect">
            <a:avLst/>
          </a:prstGeom>
          <a:noFill/>
          <a:ln>
            <a:noFill/>
          </a:ln>
        </p:spPr>
      </p:pic>
      <p:sp>
        <p:nvSpPr>
          <p:cNvPr id="867" name="Google Shape;867;p29"/>
          <p:cNvSpPr/>
          <p:nvPr/>
        </p:nvSpPr>
        <p:spPr>
          <a:xfrm>
            <a:off x="1756600" y="2291350"/>
            <a:ext cx="170700" cy="1962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8" name="Google Shape;868;p29"/>
          <p:cNvPicPr preferRelativeResize="0"/>
          <p:nvPr/>
        </p:nvPicPr>
        <p:blipFill>
          <a:blip r:embed="rId10">
            <a:alphaModFix/>
          </a:blip>
          <a:stretch>
            <a:fillRect/>
          </a:stretch>
        </p:blipFill>
        <p:spPr>
          <a:xfrm>
            <a:off x="1731325" y="3548650"/>
            <a:ext cx="3073225" cy="923775"/>
          </a:xfrm>
          <a:prstGeom prst="rect">
            <a:avLst/>
          </a:prstGeom>
          <a:noFill/>
          <a:ln>
            <a:noFill/>
          </a:ln>
        </p:spPr>
      </p:pic>
      <p:pic>
        <p:nvPicPr>
          <p:cNvPr id="869" name="Google Shape;869;p29"/>
          <p:cNvPicPr preferRelativeResize="0"/>
          <p:nvPr/>
        </p:nvPicPr>
        <p:blipFill>
          <a:blip r:embed="rId11">
            <a:alphaModFix/>
          </a:blip>
          <a:stretch>
            <a:fillRect/>
          </a:stretch>
        </p:blipFill>
        <p:spPr>
          <a:xfrm>
            <a:off x="5256250" y="3660249"/>
            <a:ext cx="642441" cy="709525"/>
          </a:xfrm>
          <a:prstGeom prst="rect">
            <a:avLst/>
          </a:prstGeom>
          <a:noFill/>
          <a:ln>
            <a:noFill/>
          </a:ln>
        </p:spPr>
      </p:pic>
      <p:pic>
        <p:nvPicPr>
          <p:cNvPr id="870" name="Google Shape;870;p29"/>
          <p:cNvPicPr preferRelativeResize="0"/>
          <p:nvPr/>
        </p:nvPicPr>
        <p:blipFill>
          <a:blip r:embed="rId12">
            <a:alphaModFix/>
          </a:blip>
          <a:stretch>
            <a:fillRect/>
          </a:stretch>
        </p:blipFill>
        <p:spPr>
          <a:xfrm>
            <a:off x="7735438" y="3687350"/>
            <a:ext cx="596913" cy="655300"/>
          </a:xfrm>
          <a:prstGeom prst="rect">
            <a:avLst/>
          </a:prstGeom>
          <a:noFill/>
          <a:ln>
            <a:noFill/>
          </a:ln>
        </p:spPr>
      </p:pic>
      <p:pic>
        <p:nvPicPr>
          <p:cNvPr id="871" name="Google Shape;871;p29"/>
          <p:cNvPicPr preferRelativeResize="0"/>
          <p:nvPr/>
        </p:nvPicPr>
        <p:blipFill>
          <a:blip r:embed="rId13">
            <a:alphaModFix/>
          </a:blip>
          <a:stretch>
            <a:fillRect/>
          </a:stretch>
        </p:blipFill>
        <p:spPr>
          <a:xfrm>
            <a:off x="6277638" y="3687349"/>
            <a:ext cx="1078867" cy="655300"/>
          </a:xfrm>
          <a:prstGeom prst="rect">
            <a:avLst/>
          </a:prstGeom>
          <a:noFill/>
          <a:ln>
            <a:noFill/>
          </a:ln>
        </p:spPr>
      </p:pic>
      <p:sp>
        <p:nvSpPr>
          <p:cNvPr id="872" name="Google Shape;872;p29"/>
          <p:cNvSpPr/>
          <p:nvPr/>
        </p:nvSpPr>
        <p:spPr>
          <a:xfrm>
            <a:off x="6002825" y="3912438"/>
            <a:ext cx="170700" cy="1962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9"/>
          <p:cNvSpPr/>
          <p:nvPr/>
        </p:nvSpPr>
        <p:spPr>
          <a:xfrm>
            <a:off x="7460625" y="3912425"/>
            <a:ext cx="170700" cy="1962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0"/>
                                        <p:tgtEl>
                                          <p:spTgt spid="848"/>
                                        </p:tgtEl>
                                      </p:cBhvr>
                                    </p:animEffect>
                                  </p:childTnLst>
                                </p:cTn>
                              </p:par>
                              <p:par>
                                <p:cTn fill="hold" nodeType="with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1000"/>
                                        <p:tgtEl>
                                          <p:spTgt spid="849"/>
                                        </p:tgtEl>
                                      </p:cBhvr>
                                    </p:animEffect>
                                  </p:childTnLst>
                                </p:cTn>
                              </p:par>
                              <p:par>
                                <p:cTn fill="hold" nodeType="with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1000"/>
                                        <p:tgtEl>
                                          <p:spTgt spid="850"/>
                                        </p:tgtEl>
                                      </p:cBhvr>
                                    </p:animEffect>
                                  </p:childTnLst>
                                </p:cTn>
                              </p:par>
                              <p:par>
                                <p:cTn fill="hold" nodeType="with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1000"/>
                                        <p:tgtEl>
                                          <p:spTgt spid="851"/>
                                        </p:tgtEl>
                                      </p:cBhvr>
                                    </p:animEffect>
                                  </p:childTnLst>
                                </p:cTn>
                              </p:par>
                              <p:par>
                                <p:cTn fill="hold" nodeType="with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1000"/>
                                        <p:tgtEl>
                                          <p:spTgt spid="852"/>
                                        </p:tgtEl>
                                      </p:cBhvr>
                                    </p:animEffect>
                                  </p:childTnLst>
                                </p:cTn>
                              </p:par>
                              <p:par>
                                <p:cTn fill="hold" nodeType="with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par>
                                <p:cTn fill="hold" nodeType="with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000"/>
                                        <p:tgtEl>
                                          <p:spTgt spid="854"/>
                                        </p:tgtEl>
                                      </p:cBhvr>
                                    </p:animEffect>
                                  </p:childTnLst>
                                </p:cTn>
                              </p:par>
                              <p:par>
                                <p:cTn fill="hold" nodeType="with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par>
                                <p:cTn fill="hold" nodeType="with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1000"/>
                                        <p:tgtEl>
                                          <p:spTgt spid="856"/>
                                        </p:tgtEl>
                                      </p:cBhvr>
                                    </p:animEffect>
                                  </p:childTnLst>
                                </p:cTn>
                              </p:par>
                              <p:par>
                                <p:cTn fill="hold" nodeType="with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1000"/>
                                        <p:tgtEl>
                                          <p:spTgt spid="857"/>
                                        </p:tgtEl>
                                      </p:cBhvr>
                                    </p:animEffect>
                                  </p:childTnLst>
                                </p:cTn>
                              </p:par>
                              <p:par>
                                <p:cTn fill="hold" nodeType="with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000"/>
                                        <p:tgtEl>
                                          <p:spTgt spid="859"/>
                                        </p:tgtEl>
                                      </p:cBhvr>
                                    </p:animEffect>
                                  </p:childTnLst>
                                </p:cTn>
                              </p:par>
                              <p:par>
                                <p:cTn fill="hold" nodeType="with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par>
                                <p:cTn fill="hold" nodeType="with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1000"/>
                                        <p:tgtEl>
                                          <p:spTgt spid="864"/>
                                        </p:tgtEl>
                                      </p:cBhvr>
                                    </p:animEffect>
                                  </p:childTnLst>
                                </p:cTn>
                              </p:par>
                              <p:par>
                                <p:cTn fill="hold" nodeType="with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1000"/>
                                        <p:tgtEl>
                                          <p:spTgt spid="865"/>
                                        </p:tgtEl>
                                      </p:cBhvr>
                                    </p:animEffect>
                                  </p:childTnLst>
                                </p:cTn>
                              </p:par>
                              <p:par>
                                <p:cTn fill="hold" nodeType="with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par>
                                <p:cTn fill="hold" nodeType="with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1000"/>
                                        <p:tgtEl>
                                          <p:spTgt spid="867"/>
                                        </p:tgtEl>
                                      </p:cBhvr>
                                    </p:animEffect>
                                  </p:childTnLst>
                                </p:cTn>
                              </p:par>
                              <p:par>
                                <p:cTn fill="hold" nodeType="with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000"/>
                                        <p:tgtEl>
                                          <p:spTgt spid="868"/>
                                        </p:tgtEl>
                                      </p:cBhvr>
                                    </p:animEffect>
                                  </p:childTnLst>
                                </p:cTn>
                              </p:par>
                              <p:par>
                                <p:cTn fill="hold" nodeType="with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1000"/>
                                        <p:tgtEl>
                                          <p:spTgt spid="869"/>
                                        </p:tgtEl>
                                      </p:cBhvr>
                                    </p:animEffect>
                                  </p:childTnLst>
                                </p:cTn>
                              </p:par>
                              <p:par>
                                <p:cTn fill="hold" nodeType="with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1000"/>
                                        <p:tgtEl>
                                          <p:spTgt spid="870"/>
                                        </p:tgtEl>
                                      </p:cBhvr>
                                    </p:animEffect>
                                  </p:childTnLst>
                                </p:cTn>
                              </p:par>
                              <p:par>
                                <p:cTn fill="hold" nodeType="with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par>
                                <p:cTn fill="hold" nodeType="with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par>
                                <p:cTn fill="hold" nodeType="with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30"/>
          <p:cNvSpPr/>
          <p:nvPr/>
        </p:nvSpPr>
        <p:spPr>
          <a:xfrm>
            <a:off x="459850" y="3682200"/>
            <a:ext cx="8028000" cy="9960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0"/>
          <p:cNvSpPr/>
          <p:nvPr/>
        </p:nvSpPr>
        <p:spPr>
          <a:xfrm>
            <a:off x="449125" y="1402450"/>
            <a:ext cx="8028000" cy="9960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0"/>
          <p:cNvSpPr txBox="1"/>
          <p:nvPr/>
        </p:nvSpPr>
        <p:spPr>
          <a:xfrm>
            <a:off x="392975" y="309625"/>
            <a:ext cx="8136000" cy="899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300">
                <a:solidFill>
                  <a:schemeClr val="dk1"/>
                </a:solidFill>
                <a:latin typeface="Calibri"/>
                <a:ea typeface="Calibri"/>
                <a:cs typeface="Calibri"/>
                <a:sym typeface="Calibri"/>
              </a:rPr>
              <a:t>Attack Systemization</a:t>
            </a:r>
            <a:endParaRPr sz="33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rPr lang="en" sz="2400">
                <a:solidFill>
                  <a:srgbClr val="666666"/>
                </a:solidFill>
                <a:latin typeface="Calibri"/>
                <a:ea typeface="Calibri"/>
                <a:cs typeface="Calibri"/>
                <a:sym typeface="Calibri"/>
              </a:rPr>
              <a:t>Example: </a:t>
            </a:r>
            <a:r>
              <a:rPr lang="en" sz="2000">
                <a:solidFill>
                  <a:srgbClr val="666666"/>
                </a:solidFill>
                <a:latin typeface="Calibri"/>
                <a:ea typeface="Calibri"/>
                <a:cs typeface="Calibri"/>
                <a:sym typeface="Calibri"/>
              </a:rPr>
              <a:t>① </a:t>
            </a:r>
            <a:r>
              <a:rPr lang="en" sz="2400">
                <a:solidFill>
                  <a:srgbClr val="666666"/>
                </a:solidFill>
                <a:latin typeface="Calibri"/>
                <a:ea typeface="Calibri"/>
                <a:cs typeface="Calibri"/>
                <a:sym typeface="Calibri"/>
              </a:rPr>
              <a:t>DolphinAttack &amp; </a:t>
            </a:r>
            <a:r>
              <a:rPr lang="en" sz="2000">
                <a:solidFill>
                  <a:srgbClr val="666666"/>
                </a:solidFill>
                <a:latin typeface="Calibri"/>
                <a:ea typeface="Calibri"/>
                <a:cs typeface="Calibri"/>
                <a:sym typeface="Calibri"/>
              </a:rPr>
              <a:t>② </a:t>
            </a:r>
            <a:r>
              <a:rPr lang="en" sz="2400">
                <a:solidFill>
                  <a:srgbClr val="666666"/>
                </a:solidFill>
                <a:latin typeface="Calibri"/>
                <a:ea typeface="Calibri"/>
                <a:cs typeface="Calibri"/>
                <a:sym typeface="Calibri"/>
              </a:rPr>
              <a:t>Ghost Talk </a:t>
            </a:r>
            <a:endParaRPr sz="2000">
              <a:solidFill>
                <a:srgbClr val="666666"/>
              </a:solidFill>
              <a:latin typeface="Calibri"/>
              <a:ea typeface="Calibri"/>
              <a:cs typeface="Calibri"/>
              <a:sym typeface="Calibri"/>
            </a:endParaRPr>
          </a:p>
          <a:p>
            <a:pPr indent="0" lvl="0" marL="0" rtl="0" algn="l">
              <a:spcBef>
                <a:spcPts val="0"/>
              </a:spcBef>
              <a:spcAft>
                <a:spcPts val="0"/>
              </a:spcAft>
              <a:buNone/>
            </a:pPr>
            <a:r>
              <a:t/>
            </a:r>
            <a:endParaRPr sz="2800"/>
          </a:p>
        </p:txBody>
      </p:sp>
      <p:sp>
        <p:nvSpPr>
          <p:cNvPr id="881" name="Google Shape;881;p30"/>
          <p:cNvSpPr/>
          <p:nvPr/>
        </p:nvSpPr>
        <p:spPr>
          <a:xfrm>
            <a:off x="1978175" y="2470175"/>
            <a:ext cx="4922700" cy="1097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0"/>
          <p:cNvSpPr/>
          <p:nvPr/>
        </p:nvSpPr>
        <p:spPr>
          <a:xfrm>
            <a:off x="5955850" y="2571725"/>
            <a:ext cx="852300" cy="899700"/>
          </a:xfrm>
          <a:prstGeom prst="rect">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883" name="Google Shape;883;p30"/>
          <p:cNvSpPr/>
          <p:nvPr/>
        </p:nvSpPr>
        <p:spPr>
          <a:xfrm>
            <a:off x="4735100" y="2571825"/>
            <a:ext cx="852300" cy="899700"/>
          </a:xfrm>
          <a:prstGeom prst="rect">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pic>
        <p:nvPicPr>
          <p:cNvPr id="884" name="Google Shape;884;p30"/>
          <p:cNvPicPr preferRelativeResize="0"/>
          <p:nvPr/>
        </p:nvPicPr>
        <p:blipFill rotWithShape="1">
          <a:blip r:embed="rId3">
            <a:alphaModFix/>
          </a:blip>
          <a:srcRect b="29803" l="14057" r="13776" t="30758"/>
          <a:stretch/>
        </p:blipFill>
        <p:spPr>
          <a:xfrm>
            <a:off x="3065966" y="2665409"/>
            <a:ext cx="368578" cy="234504"/>
          </a:xfrm>
          <a:prstGeom prst="rect">
            <a:avLst/>
          </a:prstGeom>
          <a:noFill/>
          <a:ln>
            <a:noFill/>
          </a:ln>
        </p:spPr>
      </p:pic>
      <p:sp>
        <p:nvSpPr>
          <p:cNvPr id="885" name="Google Shape;885;p30"/>
          <p:cNvSpPr/>
          <p:nvPr/>
        </p:nvSpPr>
        <p:spPr>
          <a:xfrm>
            <a:off x="2081875" y="2571725"/>
            <a:ext cx="916500" cy="899700"/>
          </a:xfrm>
          <a:prstGeom prst="rect">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pic>
        <p:nvPicPr>
          <p:cNvPr descr="“microphone icon”的图片搜索结果" id="886" name="Google Shape;886;p30"/>
          <p:cNvPicPr preferRelativeResize="0"/>
          <p:nvPr/>
        </p:nvPicPr>
        <p:blipFill rotWithShape="1">
          <a:blip r:embed="rId4">
            <a:alphaModFix/>
          </a:blip>
          <a:srcRect b="0" l="0" r="0" t="0"/>
          <a:stretch/>
        </p:blipFill>
        <p:spPr>
          <a:xfrm>
            <a:off x="2301729" y="2702050"/>
            <a:ext cx="473900" cy="473900"/>
          </a:xfrm>
          <a:prstGeom prst="rect">
            <a:avLst/>
          </a:prstGeom>
          <a:noFill/>
          <a:ln>
            <a:noFill/>
          </a:ln>
        </p:spPr>
      </p:pic>
      <p:sp>
        <p:nvSpPr>
          <p:cNvPr id="887" name="Google Shape;887;p30"/>
          <p:cNvSpPr/>
          <p:nvPr/>
        </p:nvSpPr>
        <p:spPr>
          <a:xfrm>
            <a:off x="3504675" y="2571750"/>
            <a:ext cx="852300" cy="899700"/>
          </a:xfrm>
          <a:prstGeom prst="rect">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888" name="Google Shape;888;p30"/>
          <p:cNvSpPr/>
          <p:nvPr/>
        </p:nvSpPr>
        <p:spPr>
          <a:xfrm rot="5400000">
            <a:off x="3679193" y="2714586"/>
            <a:ext cx="534600" cy="441300"/>
          </a:xfrm>
          <a:prstGeom prst="triangle">
            <a:avLst>
              <a:gd fmla="val 50000" name="adj"/>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grpSp>
        <p:nvGrpSpPr>
          <p:cNvPr id="889" name="Google Shape;889;p30"/>
          <p:cNvGrpSpPr/>
          <p:nvPr/>
        </p:nvGrpSpPr>
        <p:grpSpPr>
          <a:xfrm>
            <a:off x="4988508" y="2672895"/>
            <a:ext cx="527700" cy="503700"/>
            <a:chOff x="5772119" y="1866775"/>
            <a:chExt cx="527700" cy="503700"/>
          </a:xfrm>
        </p:grpSpPr>
        <p:cxnSp>
          <p:nvCxnSpPr>
            <p:cNvPr id="890" name="Google Shape;890;p30"/>
            <p:cNvCxnSpPr/>
            <p:nvPr/>
          </p:nvCxnSpPr>
          <p:spPr>
            <a:xfrm>
              <a:off x="5772119" y="2370475"/>
              <a:ext cx="527700" cy="0"/>
            </a:xfrm>
            <a:prstGeom prst="straightConnector1">
              <a:avLst/>
            </a:prstGeom>
            <a:noFill/>
            <a:ln cap="flat" cmpd="sng" w="19050">
              <a:solidFill>
                <a:srgbClr val="000000"/>
              </a:solidFill>
              <a:prstDash val="solid"/>
              <a:round/>
              <a:headEnd len="sm" w="sm" type="none"/>
              <a:tailEnd len="med" w="med" type="triangle"/>
            </a:ln>
          </p:spPr>
        </p:cxnSp>
        <p:cxnSp>
          <p:nvCxnSpPr>
            <p:cNvPr id="891" name="Google Shape;891;p30"/>
            <p:cNvCxnSpPr/>
            <p:nvPr/>
          </p:nvCxnSpPr>
          <p:spPr>
            <a:xfrm rot="10800000">
              <a:off x="5779048" y="1866775"/>
              <a:ext cx="0" cy="503700"/>
            </a:xfrm>
            <a:prstGeom prst="straightConnector1">
              <a:avLst/>
            </a:prstGeom>
            <a:noFill/>
            <a:ln cap="flat" cmpd="sng" w="19050">
              <a:solidFill>
                <a:srgbClr val="000000"/>
              </a:solidFill>
              <a:prstDash val="solid"/>
              <a:round/>
              <a:headEnd len="sm" w="sm" type="none"/>
              <a:tailEnd len="med" w="med" type="triangle"/>
            </a:ln>
          </p:spPr>
        </p:cxnSp>
        <p:cxnSp>
          <p:nvCxnSpPr>
            <p:cNvPr id="892" name="Google Shape;892;p30"/>
            <p:cNvCxnSpPr/>
            <p:nvPr/>
          </p:nvCxnSpPr>
          <p:spPr>
            <a:xfrm>
              <a:off x="5779048" y="2051461"/>
              <a:ext cx="302400" cy="0"/>
            </a:xfrm>
            <a:prstGeom prst="straightConnector1">
              <a:avLst/>
            </a:prstGeom>
            <a:noFill/>
            <a:ln cap="flat" cmpd="sng" w="19050">
              <a:solidFill>
                <a:srgbClr val="000000"/>
              </a:solidFill>
              <a:prstDash val="solid"/>
              <a:round/>
              <a:headEnd len="sm" w="sm" type="none"/>
              <a:tailEnd len="sm" w="sm" type="none"/>
            </a:ln>
          </p:spPr>
        </p:cxnSp>
        <p:cxnSp>
          <p:nvCxnSpPr>
            <p:cNvPr id="893" name="Google Shape;893;p30"/>
            <p:cNvCxnSpPr/>
            <p:nvPr/>
          </p:nvCxnSpPr>
          <p:spPr>
            <a:xfrm>
              <a:off x="6082549" y="2046688"/>
              <a:ext cx="0" cy="318900"/>
            </a:xfrm>
            <a:prstGeom prst="straightConnector1">
              <a:avLst/>
            </a:prstGeom>
            <a:noFill/>
            <a:ln cap="flat" cmpd="sng" w="19050">
              <a:solidFill>
                <a:srgbClr val="000000"/>
              </a:solidFill>
              <a:prstDash val="solid"/>
              <a:round/>
              <a:headEnd len="sm" w="sm" type="none"/>
              <a:tailEnd len="sm" w="sm" type="none"/>
            </a:ln>
          </p:spPr>
        </p:cxnSp>
      </p:grpSp>
      <p:sp>
        <p:nvSpPr>
          <p:cNvPr id="894" name="Google Shape;894;p30"/>
          <p:cNvSpPr/>
          <p:nvPr/>
        </p:nvSpPr>
        <p:spPr>
          <a:xfrm>
            <a:off x="6150083" y="2710815"/>
            <a:ext cx="442500" cy="434100"/>
          </a:xfrm>
          <a:prstGeom prst="rect">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sz="1100">
                <a:solidFill>
                  <a:srgbClr val="000000"/>
                </a:solidFill>
                <a:latin typeface="Arial"/>
                <a:ea typeface="Arial"/>
                <a:cs typeface="Arial"/>
                <a:sym typeface="Arial"/>
              </a:rPr>
              <a:t>ADC</a:t>
            </a:r>
            <a:endParaRPr b="1" sz="1100">
              <a:solidFill>
                <a:srgbClr val="000000"/>
              </a:solidFill>
              <a:latin typeface="Arial"/>
              <a:ea typeface="Arial"/>
              <a:cs typeface="Arial"/>
              <a:sym typeface="Arial"/>
            </a:endParaRPr>
          </a:p>
        </p:txBody>
      </p:sp>
      <p:sp>
        <p:nvSpPr>
          <p:cNvPr id="895" name="Google Shape;895;p30"/>
          <p:cNvSpPr/>
          <p:nvPr/>
        </p:nvSpPr>
        <p:spPr>
          <a:xfrm>
            <a:off x="3572189" y="3197423"/>
            <a:ext cx="852300" cy="2076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200">
                <a:solidFill>
                  <a:srgbClr val="000000"/>
                </a:solidFill>
              </a:rPr>
              <a:t>Amplifier</a:t>
            </a:r>
            <a:endParaRPr sz="1200">
              <a:solidFill>
                <a:srgbClr val="000000"/>
              </a:solidFill>
            </a:endParaRPr>
          </a:p>
        </p:txBody>
      </p:sp>
      <p:sp>
        <p:nvSpPr>
          <p:cNvPr id="896" name="Google Shape;896;p30"/>
          <p:cNvSpPr/>
          <p:nvPr/>
        </p:nvSpPr>
        <p:spPr>
          <a:xfrm>
            <a:off x="4735075" y="3182700"/>
            <a:ext cx="852300" cy="2538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200">
                <a:solidFill>
                  <a:srgbClr val="000000"/>
                </a:solidFill>
              </a:rPr>
              <a:t>L</a:t>
            </a:r>
            <a:r>
              <a:rPr lang="en" sz="1200"/>
              <a:t>PF</a:t>
            </a:r>
            <a:endParaRPr sz="1200">
              <a:solidFill>
                <a:srgbClr val="000000"/>
              </a:solidFill>
            </a:endParaRPr>
          </a:p>
        </p:txBody>
      </p:sp>
      <p:cxnSp>
        <p:nvCxnSpPr>
          <p:cNvPr id="897" name="Google Shape;897;p30"/>
          <p:cNvCxnSpPr/>
          <p:nvPr/>
        </p:nvCxnSpPr>
        <p:spPr>
          <a:xfrm>
            <a:off x="4371778" y="3009074"/>
            <a:ext cx="346200" cy="0"/>
          </a:xfrm>
          <a:prstGeom prst="straightConnector1">
            <a:avLst/>
          </a:prstGeom>
          <a:noFill/>
          <a:ln cap="flat" cmpd="sng" w="28575">
            <a:solidFill>
              <a:srgbClr val="000000"/>
            </a:solidFill>
            <a:prstDash val="solid"/>
            <a:round/>
            <a:headEnd len="sm" w="sm" type="none"/>
            <a:tailEnd len="med" w="med" type="triangle"/>
          </a:ln>
        </p:spPr>
      </p:cxnSp>
      <p:cxnSp>
        <p:nvCxnSpPr>
          <p:cNvPr id="898" name="Google Shape;898;p30"/>
          <p:cNvCxnSpPr/>
          <p:nvPr/>
        </p:nvCxnSpPr>
        <p:spPr>
          <a:xfrm>
            <a:off x="5602211" y="3011439"/>
            <a:ext cx="346200" cy="0"/>
          </a:xfrm>
          <a:prstGeom prst="straightConnector1">
            <a:avLst/>
          </a:prstGeom>
          <a:noFill/>
          <a:ln cap="flat" cmpd="sng" w="28575">
            <a:solidFill>
              <a:srgbClr val="000000"/>
            </a:solidFill>
            <a:prstDash val="solid"/>
            <a:round/>
            <a:headEnd len="sm" w="sm" type="none"/>
            <a:tailEnd len="med" w="med" type="triangle"/>
          </a:ln>
        </p:spPr>
      </p:cxnSp>
      <p:sp>
        <p:nvSpPr>
          <p:cNvPr id="899" name="Google Shape;899;p30"/>
          <p:cNvSpPr/>
          <p:nvPr/>
        </p:nvSpPr>
        <p:spPr>
          <a:xfrm>
            <a:off x="5974175" y="3167998"/>
            <a:ext cx="786600" cy="3000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200"/>
              <a:t>ADC</a:t>
            </a:r>
            <a:endParaRPr sz="1200">
              <a:solidFill>
                <a:srgbClr val="000000"/>
              </a:solidFill>
            </a:endParaRPr>
          </a:p>
        </p:txBody>
      </p:sp>
      <p:cxnSp>
        <p:nvCxnSpPr>
          <p:cNvPr id="900" name="Google Shape;900;p30"/>
          <p:cNvCxnSpPr/>
          <p:nvPr/>
        </p:nvCxnSpPr>
        <p:spPr>
          <a:xfrm>
            <a:off x="3027645" y="3011430"/>
            <a:ext cx="445200" cy="0"/>
          </a:xfrm>
          <a:prstGeom prst="straightConnector1">
            <a:avLst/>
          </a:prstGeom>
          <a:noFill/>
          <a:ln cap="flat" cmpd="sng" w="28575">
            <a:solidFill>
              <a:srgbClr val="000000"/>
            </a:solidFill>
            <a:prstDash val="solid"/>
            <a:round/>
            <a:headEnd len="sm" w="sm" type="none"/>
            <a:tailEnd len="med" w="med" type="triangle"/>
          </a:ln>
        </p:spPr>
      </p:cxnSp>
      <p:sp>
        <p:nvSpPr>
          <p:cNvPr id="901" name="Google Shape;901;p30"/>
          <p:cNvSpPr/>
          <p:nvPr/>
        </p:nvSpPr>
        <p:spPr>
          <a:xfrm>
            <a:off x="1161764" y="2711713"/>
            <a:ext cx="744900" cy="592800"/>
          </a:xfrm>
          <a:prstGeom prst="rightArrow">
            <a:avLst>
              <a:gd fmla="val 50000" name="adj1"/>
              <a:gd fmla="val 50000" name="adj2"/>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a:t>Input</a:t>
            </a:r>
            <a:endParaRPr b="1" sz="1400"/>
          </a:p>
        </p:txBody>
      </p:sp>
      <p:sp>
        <p:nvSpPr>
          <p:cNvPr id="902" name="Google Shape;902;p30"/>
          <p:cNvSpPr/>
          <p:nvPr/>
        </p:nvSpPr>
        <p:spPr>
          <a:xfrm>
            <a:off x="7033673" y="2721958"/>
            <a:ext cx="916500" cy="592800"/>
          </a:xfrm>
          <a:prstGeom prst="rightArrow">
            <a:avLst>
              <a:gd fmla="val 50000" name="adj1"/>
              <a:gd fmla="val 50000" name="adj2"/>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a:t>Output</a:t>
            </a:r>
            <a:endParaRPr b="1" sz="1400"/>
          </a:p>
        </p:txBody>
      </p:sp>
      <p:sp>
        <p:nvSpPr>
          <p:cNvPr id="903" name="Google Shape;903;p30"/>
          <p:cNvSpPr txBox="1"/>
          <p:nvPr/>
        </p:nvSpPr>
        <p:spPr>
          <a:xfrm>
            <a:off x="7945803" y="2604827"/>
            <a:ext cx="1119600" cy="6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Malicious</a:t>
            </a:r>
            <a:endParaRPr i="1" sz="1800">
              <a:latin typeface="Calibri"/>
              <a:ea typeface="Calibri"/>
              <a:cs typeface="Calibri"/>
              <a:sym typeface="Calibri"/>
            </a:endParaRPr>
          </a:p>
          <a:p>
            <a:pPr indent="0" lvl="0" marL="0" rtl="0" algn="l">
              <a:spcBef>
                <a:spcPts val="0"/>
              </a:spcBef>
              <a:spcAft>
                <a:spcPts val="0"/>
              </a:spcAft>
              <a:buNone/>
            </a:pPr>
            <a:r>
              <a:rPr i="1" lang="en" sz="1800">
                <a:latin typeface="Calibri"/>
                <a:ea typeface="Calibri"/>
                <a:cs typeface="Calibri"/>
                <a:sym typeface="Calibri"/>
              </a:rPr>
              <a:t>Audio</a:t>
            </a:r>
            <a:endParaRPr i="1" sz="1800">
              <a:latin typeface="Calibri"/>
              <a:ea typeface="Calibri"/>
              <a:cs typeface="Calibri"/>
              <a:sym typeface="Calibri"/>
            </a:endParaRPr>
          </a:p>
        </p:txBody>
      </p:sp>
      <p:sp>
        <p:nvSpPr>
          <p:cNvPr id="904" name="Google Shape;904;p30"/>
          <p:cNvSpPr/>
          <p:nvPr/>
        </p:nvSpPr>
        <p:spPr>
          <a:xfrm>
            <a:off x="2069811" y="3186619"/>
            <a:ext cx="988800" cy="2076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200"/>
              <a:t>Microphone</a:t>
            </a:r>
            <a:endParaRPr sz="1200">
              <a:solidFill>
                <a:srgbClr val="000000"/>
              </a:solidFill>
            </a:endParaRPr>
          </a:p>
        </p:txBody>
      </p:sp>
      <p:pic>
        <p:nvPicPr>
          <p:cNvPr descr="elated image" id="905" name="Google Shape;905;p30"/>
          <p:cNvPicPr preferRelativeResize="0"/>
          <p:nvPr/>
        </p:nvPicPr>
        <p:blipFill rotWithShape="1">
          <a:blip r:embed="rId5">
            <a:alphaModFix/>
          </a:blip>
          <a:srcRect b="0" l="0" r="0" t="0"/>
          <a:stretch/>
        </p:blipFill>
        <p:spPr>
          <a:xfrm>
            <a:off x="459850" y="2599580"/>
            <a:ext cx="625800" cy="817050"/>
          </a:xfrm>
          <a:prstGeom prst="rect">
            <a:avLst/>
          </a:prstGeom>
          <a:noFill/>
          <a:ln>
            <a:noFill/>
          </a:ln>
        </p:spPr>
      </p:pic>
      <p:sp>
        <p:nvSpPr>
          <p:cNvPr id="906" name="Google Shape;906;p30"/>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907" name="Google Shape;907;p30"/>
          <p:cNvSpPr txBox="1"/>
          <p:nvPr/>
        </p:nvSpPr>
        <p:spPr>
          <a:xfrm>
            <a:off x="629220" y="1663448"/>
            <a:ext cx="5277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Calibri"/>
                <a:ea typeface="Calibri"/>
                <a:cs typeface="Calibri"/>
                <a:sym typeface="Calibri"/>
              </a:rPr>
              <a:t>①</a:t>
            </a:r>
            <a:endParaRPr b="1" sz="2000">
              <a:latin typeface="Calibri"/>
              <a:ea typeface="Calibri"/>
              <a:cs typeface="Calibri"/>
              <a:sym typeface="Calibri"/>
            </a:endParaRPr>
          </a:p>
        </p:txBody>
      </p:sp>
      <p:sp>
        <p:nvSpPr>
          <p:cNvPr id="908" name="Google Shape;908;p30"/>
          <p:cNvSpPr txBox="1"/>
          <p:nvPr/>
        </p:nvSpPr>
        <p:spPr>
          <a:xfrm>
            <a:off x="629225" y="3928349"/>
            <a:ext cx="5277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Calibri"/>
                <a:ea typeface="Calibri"/>
                <a:cs typeface="Calibri"/>
                <a:sym typeface="Calibri"/>
              </a:rPr>
              <a:t>②</a:t>
            </a:r>
            <a:endParaRPr sz="1000"/>
          </a:p>
        </p:txBody>
      </p:sp>
      <p:grpSp>
        <p:nvGrpSpPr>
          <p:cNvPr id="909" name="Google Shape;909;p30"/>
          <p:cNvGrpSpPr/>
          <p:nvPr/>
        </p:nvGrpSpPr>
        <p:grpSpPr>
          <a:xfrm>
            <a:off x="1151025" y="1492625"/>
            <a:ext cx="6485508" cy="3086012"/>
            <a:chOff x="1151025" y="1492625"/>
            <a:chExt cx="6485508" cy="3086012"/>
          </a:xfrm>
        </p:grpSpPr>
        <p:sp>
          <p:nvSpPr>
            <p:cNvPr id="910" name="Google Shape;910;p30"/>
            <p:cNvSpPr/>
            <p:nvPr/>
          </p:nvSpPr>
          <p:spPr>
            <a:xfrm>
              <a:off x="2741700" y="1506667"/>
              <a:ext cx="2654400" cy="358800"/>
            </a:xfrm>
            <a:prstGeom prst="roundRect">
              <a:avLst>
                <a:gd fmla="val 16667" name="adj"/>
              </a:avLst>
            </a:prstGeom>
            <a:solidFill>
              <a:srgbClr val="A7D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IMD</a:t>
              </a:r>
              <a:r>
                <a:rPr lang="en"/>
                <a:t>: </a:t>
              </a:r>
              <a:r>
                <a:rPr lang="en"/>
                <a:t>Demodulate attack signal</a:t>
              </a:r>
              <a:endParaRPr/>
            </a:p>
          </p:txBody>
        </p:sp>
        <p:sp>
          <p:nvSpPr>
            <p:cNvPr id="911" name="Google Shape;911;p30"/>
            <p:cNvSpPr/>
            <p:nvPr/>
          </p:nvSpPr>
          <p:spPr>
            <a:xfrm>
              <a:off x="4890033" y="1934267"/>
              <a:ext cx="2746500" cy="358800"/>
            </a:xfrm>
            <a:prstGeom prst="roundRect">
              <a:avLst>
                <a:gd fmla="val 16667" name="adj"/>
              </a:avLst>
            </a:prstGeom>
            <a:solidFill>
              <a:srgbClr val="A7D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Filtering: </a:t>
              </a:r>
              <a:r>
                <a:rPr lang="en"/>
                <a:t>R</a:t>
              </a:r>
              <a:r>
                <a:rPr lang="en"/>
                <a:t>emove</a:t>
              </a:r>
              <a:r>
                <a:rPr lang="en"/>
                <a:t> attack signal</a:t>
              </a:r>
              <a:endParaRPr/>
            </a:p>
          </p:txBody>
        </p:sp>
        <p:sp>
          <p:nvSpPr>
            <p:cNvPr id="912" name="Google Shape;912;p30"/>
            <p:cNvSpPr/>
            <p:nvPr/>
          </p:nvSpPr>
          <p:spPr>
            <a:xfrm>
              <a:off x="1852600" y="3754425"/>
              <a:ext cx="1626600" cy="817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Injection:</a:t>
              </a:r>
              <a:endParaRPr b="1"/>
            </a:p>
            <a:p>
              <a:pPr indent="0" lvl="0" marL="0" rtl="0" algn="l">
                <a:spcBef>
                  <a:spcPts val="0"/>
                </a:spcBef>
                <a:spcAft>
                  <a:spcPts val="0"/>
                </a:spcAft>
                <a:buNone/>
              </a:pPr>
              <a:r>
                <a:rPr lang="en"/>
                <a:t>RF signal</a:t>
              </a:r>
              <a:endParaRPr/>
            </a:p>
            <a:p>
              <a:pPr indent="0" lvl="0" marL="0" rtl="0" algn="l">
                <a:spcBef>
                  <a:spcPts val="0"/>
                </a:spcBef>
                <a:spcAft>
                  <a:spcPts val="0"/>
                </a:spcAft>
                <a:buNone/>
              </a:pPr>
              <a:r>
                <a:rPr lang="en"/>
                <a:t>Post-transducer</a:t>
              </a:r>
              <a:endParaRPr/>
            </a:p>
            <a:p>
              <a:pPr indent="0" lvl="0" marL="0" rtl="0" algn="l">
                <a:spcBef>
                  <a:spcPts val="0"/>
                </a:spcBef>
                <a:spcAft>
                  <a:spcPts val="0"/>
                </a:spcAft>
                <a:buNone/>
              </a:pPr>
              <a:r>
                <a:rPr lang="en"/>
                <a:t>Out-of-band</a:t>
              </a:r>
              <a:endParaRPr/>
            </a:p>
          </p:txBody>
        </p:sp>
        <p:sp>
          <p:nvSpPr>
            <p:cNvPr id="913" name="Google Shape;913;p30"/>
            <p:cNvSpPr/>
            <p:nvPr/>
          </p:nvSpPr>
          <p:spPr>
            <a:xfrm>
              <a:off x="4890033" y="3754424"/>
              <a:ext cx="2746500" cy="358800"/>
            </a:xfrm>
            <a:prstGeom prst="roundRect">
              <a:avLst>
                <a:gd fmla="val 16667" name="adj"/>
              </a:avLst>
            </a:prstGeom>
            <a:solidFill>
              <a:srgbClr val="A7D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Filtering: </a:t>
              </a:r>
              <a:r>
                <a:rPr lang="en"/>
                <a:t>Remove attack signal</a:t>
              </a:r>
              <a:endParaRPr/>
            </a:p>
          </p:txBody>
        </p:sp>
        <p:sp>
          <p:nvSpPr>
            <p:cNvPr id="914" name="Google Shape;914;p30"/>
            <p:cNvSpPr/>
            <p:nvPr/>
          </p:nvSpPr>
          <p:spPr>
            <a:xfrm>
              <a:off x="3656100" y="4219837"/>
              <a:ext cx="2654400" cy="358800"/>
            </a:xfrm>
            <a:prstGeom prst="roundRect">
              <a:avLst>
                <a:gd fmla="val 16667" name="adj"/>
              </a:avLst>
            </a:prstGeom>
            <a:solidFill>
              <a:srgbClr val="A7D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IMD</a:t>
              </a:r>
              <a:r>
                <a:rPr lang="en"/>
                <a:t>: Demodulate attack signal</a:t>
              </a:r>
              <a:endParaRPr/>
            </a:p>
          </p:txBody>
        </p:sp>
        <p:pic>
          <p:nvPicPr>
            <p:cNvPr id="915" name="Google Shape;915;p30"/>
            <p:cNvPicPr preferRelativeResize="0"/>
            <p:nvPr/>
          </p:nvPicPr>
          <p:blipFill rotWithShape="1">
            <a:blip r:embed="rId6">
              <a:alphaModFix/>
            </a:blip>
            <a:srcRect b="0" l="0" r="0" t="0"/>
            <a:stretch/>
          </p:blipFill>
          <p:spPr>
            <a:xfrm>
              <a:off x="2783823" y="3935622"/>
              <a:ext cx="251752" cy="226216"/>
            </a:xfrm>
            <a:prstGeom prst="rect">
              <a:avLst/>
            </a:prstGeom>
            <a:noFill/>
            <a:ln>
              <a:noFill/>
            </a:ln>
          </p:spPr>
        </p:pic>
        <p:cxnSp>
          <p:nvCxnSpPr>
            <p:cNvPr id="916" name="Google Shape;916;p30"/>
            <p:cNvCxnSpPr/>
            <p:nvPr/>
          </p:nvCxnSpPr>
          <p:spPr>
            <a:xfrm>
              <a:off x="5184475" y="2241615"/>
              <a:ext cx="0" cy="348900"/>
            </a:xfrm>
            <a:prstGeom prst="straightConnector1">
              <a:avLst/>
            </a:prstGeom>
            <a:noFill/>
            <a:ln cap="flat" cmpd="sng" w="9525">
              <a:solidFill>
                <a:srgbClr val="000000"/>
              </a:solidFill>
              <a:prstDash val="dash"/>
              <a:round/>
              <a:headEnd len="med" w="med" type="diamond"/>
              <a:tailEnd len="med" w="med" type="triangle"/>
            </a:ln>
          </p:spPr>
        </p:cxnSp>
        <p:cxnSp>
          <p:nvCxnSpPr>
            <p:cNvPr id="917" name="Google Shape;917;p30"/>
            <p:cNvCxnSpPr/>
            <p:nvPr/>
          </p:nvCxnSpPr>
          <p:spPr>
            <a:xfrm>
              <a:off x="5184475" y="3448718"/>
              <a:ext cx="0" cy="348900"/>
            </a:xfrm>
            <a:prstGeom prst="straightConnector1">
              <a:avLst/>
            </a:prstGeom>
            <a:noFill/>
            <a:ln cap="flat" cmpd="sng" w="9525">
              <a:solidFill>
                <a:srgbClr val="000000"/>
              </a:solidFill>
              <a:prstDash val="dash"/>
              <a:round/>
              <a:headEnd len="med" w="med" type="triangle"/>
              <a:tailEnd len="med" w="med" type="diamond"/>
            </a:ln>
          </p:spPr>
        </p:cxnSp>
        <p:cxnSp>
          <p:nvCxnSpPr>
            <p:cNvPr id="918" name="Google Shape;918;p30"/>
            <p:cNvCxnSpPr/>
            <p:nvPr/>
          </p:nvCxnSpPr>
          <p:spPr>
            <a:xfrm>
              <a:off x="3930825" y="3471450"/>
              <a:ext cx="0" cy="773700"/>
            </a:xfrm>
            <a:prstGeom prst="straightConnector1">
              <a:avLst/>
            </a:prstGeom>
            <a:noFill/>
            <a:ln cap="flat" cmpd="sng" w="9525">
              <a:solidFill>
                <a:srgbClr val="000000"/>
              </a:solidFill>
              <a:prstDash val="dash"/>
              <a:round/>
              <a:headEnd len="med" w="med" type="triangle"/>
              <a:tailEnd len="med" w="med" type="diamond"/>
            </a:ln>
          </p:spPr>
        </p:cxnSp>
        <p:cxnSp>
          <p:nvCxnSpPr>
            <p:cNvPr id="919" name="Google Shape;919;p30"/>
            <p:cNvCxnSpPr/>
            <p:nvPr/>
          </p:nvCxnSpPr>
          <p:spPr>
            <a:xfrm>
              <a:off x="3204688" y="3034450"/>
              <a:ext cx="0" cy="752400"/>
            </a:xfrm>
            <a:prstGeom prst="straightConnector1">
              <a:avLst/>
            </a:prstGeom>
            <a:noFill/>
            <a:ln cap="flat" cmpd="sng" w="9525">
              <a:solidFill>
                <a:srgbClr val="000000"/>
              </a:solidFill>
              <a:prstDash val="dash"/>
              <a:round/>
              <a:headEnd len="med" w="med" type="triangle"/>
              <a:tailEnd len="med" w="med" type="diamond"/>
            </a:ln>
          </p:spPr>
        </p:cxnSp>
        <p:sp>
          <p:nvSpPr>
            <p:cNvPr id="920" name="Google Shape;920;p30"/>
            <p:cNvSpPr/>
            <p:nvPr/>
          </p:nvSpPr>
          <p:spPr>
            <a:xfrm>
              <a:off x="1151025" y="1492625"/>
              <a:ext cx="1472100" cy="817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Injection: </a:t>
              </a:r>
              <a:endParaRPr b="1"/>
            </a:p>
            <a:p>
              <a:pPr indent="0" lvl="0" marL="0" rtl="0" algn="l">
                <a:spcBef>
                  <a:spcPts val="0"/>
                </a:spcBef>
                <a:spcAft>
                  <a:spcPts val="0"/>
                </a:spcAft>
                <a:buNone/>
              </a:pPr>
              <a:r>
                <a:rPr lang="en"/>
                <a:t>Ultrasound</a:t>
              </a:r>
              <a:endParaRPr/>
            </a:p>
            <a:p>
              <a:pPr indent="0" lvl="0" marL="0" rtl="0" algn="l">
                <a:spcBef>
                  <a:spcPts val="0"/>
                </a:spcBef>
                <a:spcAft>
                  <a:spcPts val="0"/>
                </a:spcAft>
                <a:buNone/>
              </a:pPr>
              <a:r>
                <a:rPr lang="en"/>
                <a:t>Pre-transducer</a:t>
              </a:r>
              <a:endParaRPr/>
            </a:p>
            <a:p>
              <a:pPr indent="0" lvl="0" marL="0" rtl="0" algn="l">
                <a:spcBef>
                  <a:spcPts val="0"/>
                </a:spcBef>
                <a:spcAft>
                  <a:spcPts val="0"/>
                </a:spcAft>
                <a:buNone/>
              </a:pPr>
              <a:r>
                <a:rPr lang="en"/>
                <a:t>Out-of-band</a:t>
              </a:r>
              <a:endParaRPr/>
            </a:p>
          </p:txBody>
        </p:sp>
        <p:pic>
          <p:nvPicPr>
            <p:cNvPr id="921" name="Google Shape;921;p30"/>
            <p:cNvPicPr preferRelativeResize="0"/>
            <p:nvPr/>
          </p:nvPicPr>
          <p:blipFill rotWithShape="1">
            <a:blip r:embed="rId7">
              <a:alphaModFix/>
            </a:blip>
            <a:srcRect b="0" l="0" r="0" t="0"/>
            <a:stretch/>
          </p:blipFill>
          <p:spPr>
            <a:xfrm>
              <a:off x="2224520" y="1684094"/>
              <a:ext cx="251750" cy="226210"/>
            </a:xfrm>
            <a:prstGeom prst="rect">
              <a:avLst/>
            </a:prstGeom>
            <a:noFill/>
            <a:ln>
              <a:noFill/>
            </a:ln>
          </p:spPr>
        </p:pic>
        <p:cxnSp>
          <p:nvCxnSpPr>
            <p:cNvPr id="922" name="Google Shape;922;p30"/>
            <p:cNvCxnSpPr/>
            <p:nvPr/>
          </p:nvCxnSpPr>
          <p:spPr>
            <a:xfrm>
              <a:off x="2350400" y="2266995"/>
              <a:ext cx="0" cy="310500"/>
            </a:xfrm>
            <a:prstGeom prst="straightConnector1">
              <a:avLst/>
            </a:prstGeom>
            <a:noFill/>
            <a:ln cap="flat" cmpd="sng" w="9525">
              <a:solidFill>
                <a:srgbClr val="000000"/>
              </a:solidFill>
              <a:prstDash val="dash"/>
              <a:round/>
              <a:headEnd len="med" w="med" type="diamond"/>
              <a:tailEnd len="med" w="med" type="triangle"/>
            </a:ln>
          </p:spPr>
        </p:cxnSp>
        <p:cxnSp>
          <p:nvCxnSpPr>
            <p:cNvPr id="923" name="Google Shape;923;p30"/>
            <p:cNvCxnSpPr/>
            <p:nvPr/>
          </p:nvCxnSpPr>
          <p:spPr>
            <a:xfrm>
              <a:off x="2883800" y="1828552"/>
              <a:ext cx="0" cy="748800"/>
            </a:xfrm>
            <a:prstGeom prst="straightConnector1">
              <a:avLst/>
            </a:prstGeom>
            <a:noFill/>
            <a:ln cap="flat" cmpd="sng" w="9525">
              <a:solidFill>
                <a:srgbClr val="000000"/>
              </a:solidFill>
              <a:prstDash val="dash"/>
              <a:round/>
              <a:headEnd len="med" w="med" type="diamond"/>
              <a:tailEnd len="med" w="med" type="triangle"/>
            </a:ln>
          </p:spPr>
        </p:cxnSp>
        <p:cxnSp>
          <p:nvCxnSpPr>
            <p:cNvPr id="924" name="Google Shape;924;p30"/>
            <p:cNvCxnSpPr/>
            <p:nvPr/>
          </p:nvCxnSpPr>
          <p:spPr>
            <a:xfrm>
              <a:off x="3935775" y="1825447"/>
              <a:ext cx="0" cy="748800"/>
            </a:xfrm>
            <a:prstGeom prst="straightConnector1">
              <a:avLst/>
            </a:prstGeom>
            <a:noFill/>
            <a:ln cap="flat" cmpd="sng" w="9525">
              <a:solidFill>
                <a:srgbClr val="000000"/>
              </a:solidFill>
              <a:prstDash val="dash"/>
              <a:round/>
              <a:headEnd len="med" w="med" type="diamond"/>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pic>
        <p:nvPicPr>
          <p:cNvPr id="929" name="Google Shape;929;p31"/>
          <p:cNvPicPr preferRelativeResize="0"/>
          <p:nvPr/>
        </p:nvPicPr>
        <p:blipFill>
          <a:blip r:embed="rId3">
            <a:alphaModFix/>
          </a:blip>
          <a:stretch>
            <a:fillRect/>
          </a:stretch>
        </p:blipFill>
        <p:spPr>
          <a:xfrm>
            <a:off x="2011425" y="942314"/>
            <a:ext cx="6887925" cy="3825336"/>
          </a:xfrm>
          <a:prstGeom prst="rect">
            <a:avLst/>
          </a:prstGeom>
          <a:noFill/>
          <a:ln>
            <a:noFill/>
          </a:ln>
        </p:spPr>
      </p:pic>
      <p:sp>
        <p:nvSpPr>
          <p:cNvPr id="930" name="Google Shape;930;p31"/>
          <p:cNvSpPr txBox="1"/>
          <p:nvPr/>
        </p:nvSpPr>
        <p:spPr>
          <a:xfrm>
            <a:off x="392967" y="309625"/>
            <a:ext cx="8136000" cy="532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300">
                <a:solidFill>
                  <a:schemeClr val="dk1"/>
                </a:solidFill>
                <a:latin typeface="Calibri"/>
                <a:ea typeface="Calibri"/>
                <a:cs typeface="Calibri"/>
                <a:sym typeface="Calibri"/>
              </a:rPr>
              <a:t>Attack Systemization</a:t>
            </a:r>
            <a:endParaRPr sz="33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rPr lang="en" sz="2400">
                <a:solidFill>
                  <a:srgbClr val="666666"/>
                </a:solidFill>
                <a:latin typeface="Calibri"/>
                <a:ea typeface="Calibri"/>
                <a:cs typeface="Calibri"/>
                <a:sym typeface="Calibri"/>
              </a:rPr>
              <a:t>Summary</a:t>
            </a:r>
            <a:endParaRPr sz="2400">
              <a:solidFill>
                <a:srgbClr val="666666"/>
              </a:solidFill>
              <a:latin typeface="Calibri"/>
              <a:ea typeface="Calibri"/>
              <a:cs typeface="Calibri"/>
              <a:sym typeface="Calibri"/>
            </a:endParaRPr>
          </a:p>
          <a:p>
            <a:pPr indent="0" lvl="0" marL="0" rtl="0" algn="l">
              <a:spcBef>
                <a:spcPts val="0"/>
              </a:spcBef>
              <a:spcAft>
                <a:spcPts val="0"/>
              </a:spcAft>
              <a:buNone/>
            </a:pPr>
            <a:r>
              <a:t/>
            </a:r>
            <a:endParaRPr sz="2800"/>
          </a:p>
        </p:txBody>
      </p:sp>
      <p:sp>
        <p:nvSpPr>
          <p:cNvPr id="931" name="Google Shape;931;p31"/>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932" name="Google Shape;932;p31"/>
          <p:cNvSpPr txBox="1"/>
          <p:nvPr/>
        </p:nvSpPr>
        <p:spPr>
          <a:xfrm>
            <a:off x="8186150" y="2364975"/>
            <a:ext cx="674100" cy="976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Paper</a:t>
            </a:r>
            <a:endParaRPr sz="1600">
              <a:latin typeface="Calibri"/>
              <a:ea typeface="Calibri"/>
              <a:cs typeface="Calibri"/>
              <a:sym typeface="Calibri"/>
            </a:endParaRPr>
          </a:p>
        </p:txBody>
      </p:sp>
      <p:grpSp>
        <p:nvGrpSpPr>
          <p:cNvPr id="933" name="Google Shape;933;p31"/>
          <p:cNvGrpSpPr/>
          <p:nvPr/>
        </p:nvGrpSpPr>
        <p:grpSpPr>
          <a:xfrm>
            <a:off x="7495775" y="1101425"/>
            <a:ext cx="674100" cy="3392400"/>
            <a:chOff x="7495775" y="1101425"/>
            <a:chExt cx="674100" cy="3392400"/>
          </a:xfrm>
        </p:grpSpPr>
        <p:sp>
          <p:nvSpPr>
            <p:cNvPr id="934" name="Google Shape;934;p31"/>
            <p:cNvSpPr txBox="1"/>
            <p:nvPr/>
          </p:nvSpPr>
          <p:spPr>
            <a:xfrm rot="-5400000">
              <a:off x="7351775" y="2524675"/>
              <a:ext cx="976500" cy="654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Outcome</a:t>
              </a:r>
              <a:endParaRPr sz="1600">
                <a:latin typeface="Calibri"/>
                <a:ea typeface="Calibri"/>
                <a:cs typeface="Calibri"/>
                <a:sym typeface="Calibri"/>
              </a:endParaRPr>
            </a:p>
          </p:txBody>
        </p:sp>
        <p:sp>
          <p:nvSpPr>
            <p:cNvPr id="935" name="Google Shape;935;p31"/>
            <p:cNvSpPr/>
            <p:nvPr/>
          </p:nvSpPr>
          <p:spPr>
            <a:xfrm>
              <a:off x="7495775" y="1101425"/>
              <a:ext cx="674100" cy="33924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31"/>
          <p:cNvGrpSpPr/>
          <p:nvPr/>
        </p:nvGrpSpPr>
        <p:grpSpPr>
          <a:xfrm>
            <a:off x="2063700" y="1101425"/>
            <a:ext cx="1784830" cy="3392400"/>
            <a:chOff x="2063700" y="1101425"/>
            <a:chExt cx="1784830" cy="3392400"/>
          </a:xfrm>
        </p:grpSpPr>
        <p:sp>
          <p:nvSpPr>
            <p:cNvPr id="937" name="Google Shape;937;p31"/>
            <p:cNvSpPr txBox="1"/>
            <p:nvPr/>
          </p:nvSpPr>
          <p:spPr>
            <a:xfrm>
              <a:off x="2063700" y="2365075"/>
              <a:ext cx="1784700" cy="976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Sensor</a:t>
              </a:r>
              <a:endParaRPr sz="1600">
                <a:latin typeface="Calibri"/>
                <a:ea typeface="Calibri"/>
                <a:cs typeface="Calibri"/>
                <a:sym typeface="Calibri"/>
              </a:endParaRPr>
            </a:p>
            <a:p>
              <a:pPr indent="0" lvl="0" marL="0" rtl="0" algn="ctr">
                <a:spcBef>
                  <a:spcPts val="0"/>
                </a:spcBef>
                <a:spcAft>
                  <a:spcPts val="0"/>
                </a:spcAft>
                <a:buNone/>
              </a:pPr>
              <a:r>
                <a:rPr lang="en" sz="1600">
                  <a:latin typeface="Calibri"/>
                  <a:ea typeface="Calibri"/>
                  <a:cs typeface="Calibri"/>
                  <a:sym typeface="Calibri"/>
                </a:rPr>
                <a:t>Categories</a:t>
              </a:r>
              <a:endParaRPr sz="1600">
                <a:latin typeface="Calibri"/>
                <a:ea typeface="Calibri"/>
                <a:cs typeface="Calibri"/>
                <a:sym typeface="Calibri"/>
              </a:endParaRPr>
            </a:p>
          </p:txBody>
        </p:sp>
        <p:sp>
          <p:nvSpPr>
            <p:cNvPr id="938" name="Google Shape;938;p31"/>
            <p:cNvSpPr/>
            <p:nvPr/>
          </p:nvSpPr>
          <p:spPr>
            <a:xfrm>
              <a:off x="2063830" y="1101425"/>
              <a:ext cx="1784700" cy="33924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31"/>
          <p:cNvGrpSpPr/>
          <p:nvPr/>
        </p:nvGrpSpPr>
        <p:grpSpPr>
          <a:xfrm>
            <a:off x="3857150" y="1101432"/>
            <a:ext cx="1454831" cy="3392400"/>
            <a:chOff x="3857150" y="1101432"/>
            <a:chExt cx="1454831" cy="3392400"/>
          </a:xfrm>
        </p:grpSpPr>
        <p:sp>
          <p:nvSpPr>
            <p:cNvPr id="940" name="Google Shape;940;p31"/>
            <p:cNvSpPr txBox="1"/>
            <p:nvPr/>
          </p:nvSpPr>
          <p:spPr>
            <a:xfrm>
              <a:off x="3857150" y="2365075"/>
              <a:ext cx="1454700" cy="976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Exploited</a:t>
              </a:r>
              <a:endParaRPr sz="1600">
                <a:latin typeface="Calibri"/>
                <a:ea typeface="Calibri"/>
                <a:cs typeface="Calibri"/>
                <a:sym typeface="Calibri"/>
              </a:endParaRPr>
            </a:p>
            <a:p>
              <a:pPr indent="0" lvl="0" marL="0" rtl="0" algn="ctr">
                <a:spcBef>
                  <a:spcPts val="0"/>
                </a:spcBef>
                <a:spcAft>
                  <a:spcPts val="0"/>
                </a:spcAft>
                <a:buNone/>
              </a:pPr>
              <a:r>
                <a:rPr lang="en" sz="1600">
                  <a:latin typeface="Calibri"/>
                  <a:ea typeface="Calibri"/>
                  <a:cs typeface="Calibri"/>
                  <a:sym typeface="Calibri"/>
                </a:rPr>
                <a:t>Component</a:t>
              </a:r>
              <a:endParaRPr sz="1600">
                <a:latin typeface="Calibri"/>
                <a:ea typeface="Calibri"/>
                <a:cs typeface="Calibri"/>
                <a:sym typeface="Calibri"/>
              </a:endParaRPr>
            </a:p>
          </p:txBody>
        </p:sp>
        <p:sp>
          <p:nvSpPr>
            <p:cNvPr id="941" name="Google Shape;941;p31"/>
            <p:cNvSpPr/>
            <p:nvPr/>
          </p:nvSpPr>
          <p:spPr>
            <a:xfrm>
              <a:off x="3857281" y="1101432"/>
              <a:ext cx="1454700" cy="33924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31"/>
          <p:cNvGrpSpPr/>
          <p:nvPr/>
        </p:nvGrpSpPr>
        <p:grpSpPr>
          <a:xfrm>
            <a:off x="5312425" y="1101432"/>
            <a:ext cx="831424" cy="3392400"/>
            <a:chOff x="5312425" y="1101432"/>
            <a:chExt cx="831424" cy="3392400"/>
          </a:xfrm>
        </p:grpSpPr>
        <p:sp>
          <p:nvSpPr>
            <p:cNvPr id="943" name="Google Shape;943;p31"/>
            <p:cNvSpPr txBox="1"/>
            <p:nvPr/>
          </p:nvSpPr>
          <p:spPr>
            <a:xfrm>
              <a:off x="5312425" y="2364975"/>
              <a:ext cx="831300" cy="976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Signal</a:t>
              </a:r>
              <a:endParaRPr sz="1600">
                <a:latin typeface="Calibri"/>
                <a:ea typeface="Calibri"/>
                <a:cs typeface="Calibri"/>
                <a:sym typeface="Calibri"/>
              </a:endParaRPr>
            </a:p>
            <a:p>
              <a:pPr indent="0" lvl="0" marL="0" rtl="0" algn="ctr">
                <a:spcBef>
                  <a:spcPts val="0"/>
                </a:spcBef>
                <a:spcAft>
                  <a:spcPts val="0"/>
                </a:spcAft>
                <a:buNone/>
              </a:pPr>
              <a:r>
                <a:rPr lang="en" sz="1600">
                  <a:latin typeface="Calibri"/>
                  <a:ea typeface="Calibri"/>
                  <a:cs typeface="Calibri"/>
                  <a:sym typeface="Calibri"/>
                </a:rPr>
                <a:t>Inject</a:t>
              </a:r>
              <a:endParaRPr sz="1600">
                <a:latin typeface="Calibri"/>
                <a:ea typeface="Calibri"/>
                <a:cs typeface="Calibri"/>
                <a:sym typeface="Calibri"/>
              </a:endParaRPr>
            </a:p>
            <a:p>
              <a:pPr indent="0" lvl="0" marL="0" rtl="0" algn="ctr">
                <a:spcBef>
                  <a:spcPts val="0"/>
                </a:spcBef>
                <a:spcAft>
                  <a:spcPts val="0"/>
                </a:spcAft>
                <a:buNone/>
              </a:pPr>
              <a:r>
                <a:rPr lang="en" sz="1600">
                  <a:latin typeface="Calibri"/>
                  <a:ea typeface="Calibri"/>
                  <a:cs typeface="Calibri"/>
                  <a:sym typeface="Calibri"/>
                </a:rPr>
                <a:t>Steps</a:t>
              </a:r>
              <a:endParaRPr sz="1600">
                <a:latin typeface="Calibri"/>
                <a:ea typeface="Calibri"/>
                <a:cs typeface="Calibri"/>
                <a:sym typeface="Calibri"/>
              </a:endParaRPr>
            </a:p>
          </p:txBody>
        </p:sp>
        <p:sp>
          <p:nvSpPr>
            <p:cNvPr id="944" name="Google Shape;944;p31"/>
            <p:cNvSpPr/>
            <p:nvPr/>
          </p:nvSpPr>
          <p:spPr>
            <a:xfrm>
              <a:off x="5312549" y="1101432"/>
              <a:ext cx="831300" cy="33924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31"/>
          <p:cNvGrpSpPr/>
          <p:nvPr/>
        </p:nvGrpSpPr>
        <p:grpSpPr>
          <a:xfrm>
            <a:off x="6148175" y="1101432"/>
            <a:ext cx="1347724" cy="3392400"/>
            <a:chOff x="6148175" y="1101432"/>
            <a:chExt cx="1347724" cy="3392400"/>
          </a:xfrm>
        </p:grpSpPr>
        <p:sp>
          <p:nvSpPr>
            <p:cNvPr id="946" name="Google Shape;946;p31"/>
            <p:cNvSpPr txBox="1"/>
            <p:nvPr/>
          </p:nvSpPr>
          <p:spPr>
            <a:xfrm>
              <a:off x="6148175" y="2365075"/>
              <a:ext cx="1347600" cy="976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Measurement </a:t>
              </a:r>
              <a:endParaRPr sz="1600">
                <a:latin typeface="Calibri"/>
                <a:ea typeface="Calibri"/>
                <a:cs typeface="Calibri"/>
                <a:sym typeface="Calibri"/>
              </a:endParaRPr>
            </a:p>
            <a:p>
              <a:pPr indent="0" lvl="0" marL="0" rtl="0" algn="ctr">
                <a:spcBef>
                  <a:spcPts val="0"/>
                </a:spcBef>
                <a:spcAft>
                  <a:spcPts val="0"/>
                </a:spcAft>
                <a:buNone/>
              </a:pPr>
              <a:r>
                <a:rPr lang="en" sz="1600">
                  <a:latin typeface="Calibri"/>
                  <a:ea typeface="Calibri"/>
                  <a:cs typeface="Calibri"/>
                  <a:sym typeface="Calibri"/>
                </a:rPr>
                <a:t>Shaping </a:t>
              </a:r>
              <a:endParaRPr sz="1600">
                <a:latin typeface="Calibri"/>
                <a:ea typeface="Calibri"/>
                <a:cs typeface="Calibri"/>
                <a:sym typeface="Calibri"/>
              </a:endParaRPr>
            </a:p>
            <a:p>
              <a:pPr indent="0" lvl="0" marL="0" rtl="0" algn="ctr">
                <a:spcBef>
                  <a:spcPts val="0"/>
                </a:spcBef>
                <a:spcAft>
                  <a:spcPts val="0"/>
                </a:spcAft>
                <a:buNone/>
              </a:pPr>
              <a:r>
                <a:rPr lang="en" sz="1600">
                  <a:latin typeface="Calibri"/>
                  <a:ea typeface="Calibri"/>
                  <a:cs typeface="Calibri"/>
                  <a:sym typeface="Calibri"/>
                </a:rPr>
                <a:t>Steps</a:t>
              </a:r>
              <a:endParaRPr sz="2000">
                <a:latin typeface="Calibri"/>
                <a:ea typeface="Calibri"/>
                <a:cs typeface="Calibri"/>
                <a:sym typeface="Calibri"/>
              </a:endParaRPr>
            </a:p>
          </p:txBody>
        </p:sp>
        <p:sp>
          <p:nvSpPr>
            <p:cNvPr id="947" name="Google Shape;947;p31"/>
            <p:cNvSpPr/>
            <p:nvPr/>
          </p:nvSpPr>
          <p:spPr>
            <a:xfrm>
              <a:off x="6148299" y="1101432"/>
              <a:ext cx="1347600" cy="33924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31"/>
          <p:cNvSpPr/>
          <p:nvPr/>
        </p:nvSpPr>
        <p:spPr>
          <a:xfrm>
            <a:off x="8169535" y="1101425"/>
            <a:ext cx="674100" cy="33924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grpSp>
        <p:nvGrpSpPr>
          <p:cNvPr id="953" name="Google Shape;953;p32"/>
          <p:cNvGrpSpPr/>
          <p:nvPr/>
        </p:nvGrpSpPr>
        <p:grpSpPr>
          <a:xfrm>
            <a:off x="1182173" y="2167064"/>
            <a:ext cx="6979200" cy="844501"/>
            <a:chOff x="600073" y="2161214"/>
            <a:chExt cx="6979200" cy="844501"/>
          </a:xfrm>
        </p:grpSpPr>
        <p:sp>
          <p:nvSpPr>
            <p:cNvPr id="954" name="Google Shape;954;p32"/>
            <p:cNvSpPr/>
            <p:nvPr/>
          </p:nvSpPr>
          <p:spPr>
            <a:xfrm>
              <a:off x="600073" y="2161214"/>
              <a:ext cx="6979200" cy="844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2"/>
            <p:cNvSpPr txBox="1"/>
            <p:nvPr/>
          </p:nvSpPr>
          <p:spPr>
            <a:xfrm>
              <a:off x="622816" y="2161214"/>
              <a:ext cx="873300" cy="84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666666"/>
                  </a:solidFill>
                  <a:latin typeface="Calibri"/>
                  <a:ea typeface="Calibri"/>
                  <a:cs typeface="Calibri"/>
                  <a:sym typeface="Calibri"/>
                </a:rPr>
                <a:t>Ghost Talk</a:t>
              </a:r>
              <a:endParaRPr sz="1000">
                <a:solidFill>
                  <a:srgbClr val="666666"/>
                </a:solidFill>
              </a:endParaRPr>
            </a:p>
          </p:txBody>
        </p:sp>
      </p:grpSp>
      <p:sp>
        <p:nvSpPr>
          <p:cNvPr id="956" name="Google Shape;956;p32"/>
          <p:cNvSpPr txBox="1"/>
          <p:nvPr/>
        </p:nvSpPr>
        <p:spPr>
          <a:xfrm>
            <a:off x="392975" y="309625"/>
            <a:ext cx="8136000" cy="899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300">
                <a:solidFill>
                  <a:schemeClr val="dk1"/>
                </a:solidFill>
                <a:latin typeface="Calibri"/>
                <a:ea typeface="Calibri"/>
                <a:cs typeface="Calibri"/>
                <a:sym typeface="Calibri"/>
              </a:rPr>
              <a:t>Defense</a:t>
            </a:r>
            <a:r>
              <a:rPr lang="en" sz="3300">
                <a:solidFill>
                  <a:schemeClr val="dk1"/>
                </a:solidFill>
                <a:latin typeface="Calibri"/>
                <a:ea typeface="Calibri"/>
                <a:cs typeface="Calibri"/>
                <a:sym typeface="Calibri"/>
              </a:rPr>
              <a:t> Systemization</a:t>
            </a:r>
            <a:endParaRPr sz="33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rPr lang="en" sz="2400">
                <a:solidFill>
                  <a:srgbClr val="666666"/>
                </a:solidFill>
                <a:latin typeface="Calibri"/>
                <a:ea typeface="Calibri"/>
                <a:cs typeface="Calibri"/>
                <a:sym typeface="Calibri"/>
              </a:rPr>
              <a:t>Detection and Prevention</a:t>
            </a:r>
            <a:endParaRPr sz="2000">
              <a:solidFill>
                <a:srgbClr val="666666"/>
              </a:solidFill>
              <a:latin typeface="Calibri"/>
              <a:ea typeface="Calibri"/>
              <a:cs typeface="Calibri"/>
              <a:sym typeface="Calibri"/>
            </a:endParaRPr>
          </a:p>
          <a:p>
            <a:pPr indent="0" lvl="0" marL="0" rtl="0" algn="l">
              <a:spcBef>
                <a:spcPts val="0"/>
              </a:spcBef>
              <a:spcAft>
                <a:spcPts val="0"/>
              </a:spcAft>
              <a:buNone/>
            </a:pPr>
            <a:r>
              <a:t/>
            </a:r>
            <a:endParaRPr sz="2800"/>
          </a:p>
        </p:txBody>
      </p:sp>
      <p:sp>
        <p:nvSpPr>
          <p:cNvPr id="957" name="Google Shape;957;p32"/>
          <p:cNvSpPr/>
          <p:nvPr/>
        </p:nvSpPr>
        <p:spPr>
          <a:xfrm>
            <a:off x="2497950" y="1363325"/>
            <a:ext cx="744900" cy="664800"/>
          </a:xfrm>
          <a:prstGeom prst="rect">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958" name="Google Shape;958;p32"/>
          <p:cNvSpPr/>
          <p:nvPr/>
        </p:nvSpPr>
        <p:spPr>
          <a:xfrm>
            <a:off x="3654209" y="1363343"/>
            <a:ext cx="692700" cy="664800"/>
          </a:xfrm>
          <a:prstGeom prst="rect">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959" name="Google Shape;959;p32"/>
          <p:cNvSpPr/>
          <p:nvPr/>
        </p:nvSpPr>
        <p:spPr>
          <a:xfrm>
            <a:off x="2558298" y="2176325"/>
            <a:ext cx="1352100" cy="817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Injection:</a:t>
            </a:r>
            <a:endParaRPr b="1" sz="1200"/>
          </a:p>
          <a:p>
            <a:pPr indent="0" lvl="0" marL="0" rtl="0" algn="l">
              <a:spcBef>
                <a:spcPts val="0"/>
              </a:spcBef>
              <a:spcAft>
                <a:spcPts val="0"/>
              </a:spcAft>
              <a:buNone/>
            </a:pPr>
            <a:r>
              <a:rPr lang="en" sz="1200"/>
              <a:t>RF signal</a:t>
            </a:r>
            <a:endParaRPr sz="1200"/>
          </a:p>
          <a:p>
            <a:pPr indent="0" lvl="0" marL="0" rtl="0" algn="l">
              <a:spcBef>
                <a:spcPts val="0"/>
              </a:spcBef>
              <a:spcAft>
                <a:spcPts val="0"/>
              </a:spcAft>
              <a:buNone/>
            </a:pPr>
            <a:r>
              <a:rPr lang="en" sz="1200"/>
              <a:t>Post-transducer</a:t>
            </a:r>
            <a:endParaRPr sz="1200"/>
          </a:p>
          <a:p>
            <a:pPr indent="0" lvl="0" marL="0" rtl="0" algn="l">
              <a:spcBef>
                <a:spcPts val="0"/>
              </a:spcBef>
              <a:spcAft>
                <a:spcPts val="0"/>
              </a:spcAft>
              <a:buNone/>
            </a:pPr>
            <a:r>
              <a:rPr lang="en" sz="1200"/>
              <a:t>Out-of-band</a:t>
            </a:r>
            <a:endParaRPr sz="1200"/>
          </a:p>
        </p:txBody>
      </p:sp>
      <p:sp>
        <p:nvSpPr>
          <p:cNvPr id="960" name="Google Shape;960;p32"/>
          <p:cNvSpPr/>
          <p:nvPr/>
        </p:nvSpPr>
        <p:spPr>
          <a:xfrm>
            <a:off x="5677774" y="2229550"/>
            <a:ext cx="2374800" cy="358800"/>
          </a:xfrm>
          <a:prstGeom prst="roundRect">
            <a:avLst>
              <a:gd fmla="val 16667" name="adj"/>
            </a:avLst>
          </a:prstGeom>
          <a:solidFill>
            <a:srgbClr val="A7D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Filtering: </a:t>
            </a:r>
            <a:r>
              <a:rPr lang="en" sz="1200"/>
              <a:t>Remove attack signal</a:t>
            </a:r>
            <a:endParaRPr sz="1200"/>
          </a:p>
        </p:txBody>
      </p:sp>
      <p:sp>
        <p:nvSpPr>
          <p:cNvPr id="961" name="Google Shape;961;p32"/>
          <p:cNvSpPr/>
          <p:nvPr/>
        </p:nvSpPr>
        <p:spPr>
          <a:xfrm>
            <a:off x="4436498" y="2634725"/>
            <a:ext cx="2296500" cy="358800"/>
          </a:xfrm>
          <a:prstGeom prst="roundRect">
            <a:avLst>
              <a:gd fmla="val 16667" name="adj"/>
            </a:avLst>
          </a:prstGeom>
          <a:solidFill>
            <a:srgbClr val="A7D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IMD</a:t>
            </a:r>
            <a:r>
              <a:rPr lang="en" sz="1200"/>
              <a:t>: Demodulate attack signal</a:t>
            </a:r>
            <a:endParaRPr sz="1200"/>
          </a:p>
        </p:txBody>
      </p:sp>
      <p:pic>
        <p:nvPicPr>
          <p:cNvPr id="962" name="Google Shape;962;p32"/>
          <p:cNvPicPr preferRelativeResize="0"/>
          <p:nvPr/>
        </p:nvPicPr>
        <p:blipFill rotWithShape="1">
          <a:blip r:embed="rId3">
            <a:alphaModFix/>
          </a:blip>
          <a:srcRect b="0" l="0" r="0" t="0"/>
          <a:stretch/>
        </p:blipFill>
        <p:spPr>
          <a:xfrm>
            <a:off x="3605010" y="2207072"/>
            <a:ext cx="251752" cy="226216"/>
          </a:xfrm>
          <a:prstGeom prst="rect">
            <a:avLst/>
          </a:prstGeom>
          <a:noFill/>
          <a:ln>
            <a:noFill/>
          </a:ln>
        </p:spPr>
      </p:pic>
      <p:sp>
        <p:nvSpPr>
          <p:cNvPr id="963" name="Google Shape;963;p32"/>
          <p:cNvSpPr/>
          <p:nvPr/>
        </p:nvSpPr>
        <p:spPr>
          <a:xfrm>
            <a:off x="2423900" y="1256975"/>
            <a:ext cx="4342800" cy="8172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2"/>
          <p:cNvSpPr/>
          <p:nvPr/>
        </p:nvSpPr>
        <p:spPr>
          <a:xfrm>
            <a:off x="5935958" y="1336741"/>
            <a:ext cx="769800" cy="670200"/>
          </a:xfrm>
          <a:prstGeom prst="rect">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965" name="Google Shape;965;p32"/>
          <p:cNvSpPr/>
          <p:nvPr/>
        </p:nvSpPr>
        <p:spPr>
          <a:xfrm>
            <a:off x="4770486" y="1355041"/>
            <a:ext cx="769800" cy="670200"/>
          </a:xfrm>
          <a:prstGeom prst="rect">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pic>
        <p:nvPicPr>
          <p:cNvPr id="966" name="Google Shape;966;p32"/>
          <p:cNvPicPr preferRelativeResize="0"/>
          <p:nvPr/>
        </p:nvPicPr>
        <p:blipFill rotWithShape="1">
          <a:blip r:embed="rId4">
            <a:alphaModFix/>
          </a:blip>
          <a:srcRect b="29803" l="14057" r="13776" t="30758"/>
          <a:stretch/>
        </p:blipFill>
        <p:spPr>
          <a:xfrm>
            <a:off x="3282092" y="1421877"/>
            <a:ext cx="332863" cy="174682"/>
          </a:xfrm>
          <a:prstGeom prst="rect">
            <a:avLst/>
          </a:prstGeom>
          <a:noFill/>
          <a:ln>
            <a:noFill/>
          </a:ln>
        </p:spPr>
      </p:pic>
      <p:pic>
        <p:nvPicPr>
          <p:cNvPr descr="“microphone icon”的图片搜索结果" id="967" name="Google Shape;967;p32"/>
          <p:cNvPicPr preferRelativeResize="0"/>
          <p:nvPr/>
        </p:nvPicPr>
        <p:blipFill rotWithShape="1">
          <a:blip r:embed="rId5">
            <a:alphaModFix/>
          </a:blip>
          <a:srcRect b="0" l="0" r="0" t="0"/>
          <a:stretch/>
        </p:blipFill>
        <p:spPr>
          <a:xfrm>
            <a:off x="2655638" y="1444810"/>
            <a:ext cx="428000" cy="441575"/>
          </a:xfrm>
          <a:prstGeom prst="rect">
            <a:avLst/>
          </a:prstGeom>
          <a:noFill/>
          <a:ln>
            <a:noFill/>
          </a:ln>
        </p:spPr>
      </p:pic>
      <p:sp>
        <p:nvSpPr>
          <p:cNvPr id="968" name="Google Shape;968;p32"/>
          <p:cNvSpPr/>
          <p:nvPr/>
        </p:nvSpPr>
        <p:spPr>
          <a:xfrm rot="5400000">
            <a:off x="3825714" y="1408972"/>
            <a:ext cx="398100" cy="398400"/>
          </a:xfrm>
          <a:prstGeom prst="triangle">
            <a:avLst>
              <a:gd fmla="val 50000" name="adj"/>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grpSp>
        <p:nvGrpSpPr>
          <p:cNvPr id="969" name="Google Shape;969;p32"/>
          <p:cNvGrpSpPr/>
          <p:nvPr/>
        </p:nvGrpSpPr>
        <p:grpSpPr>
          <a:xfrm>
            <a:off x="4947651" y="1363360"/>
            <a:ext cx="486104" cy="429587"/>
            <a:chOff x="5752090" y="1800383"/>
            <a:chExt cx="538262" cy="576704"/>
          </a:xfrm>
        </p:grpSpPr>
        <p:cxnSp>
          <p:nvCxnSpPr>
            <p:cNvPr id="970" name="Google Shape;970;p32"/>
            <p:cNvCxnSpPr/>
            <p:nvPr/>
          </p:nvCxnSpPr>
          <p:spPr>
            <a:xfrm>
              <a:off x="5762652" y="2377087"/>
              <a:ext cx="527700" cy="0"/>
            </a:xfrm>
            <a:prstGeom prst="straightConnector1">
              <a:avLst/>
            </a:prstGeom>
            <a:noFill/>
            <a:ln cap="flat" cmpd="sng" w="19050">
              <a:solidFill>
                <a:srgbClr val="000000"/>
              </a:solidFill>
              <a:prstDash val="solid"/>
              <a:round/>
              <a:headEnd len="sm" w="sm" type="none"/>
              <a:tailEnd len="med" w="med" type="triangle"/>
            </a:ln>
          </p:spPr>
        </p:cxnSp>
        <p:cxnSp>
          <p:nvCxnSpPr>
            <p:cNvPr id="971" name="Google Shape;971;p32"/>
            <p:cNvCxnSpPr/>
            <p:nvPr/>
          </p:nvCxnSpPr>
          <p:spPr>
            <a:xfrm rot="10800000">
              <a:off x="5752090" y="1800383"/>
              <a:ext cx="1200" cy="571200"/>
            </a:xfrm>
            <a:prstGeom prst="straightConnector1">
              <a:avLst/>
            </a:prstGeom>
            <a:noFill/>
            <a:ln cap="flat" cmpd="sng" w="19050">
              <a:solidFill>
                <a:srgbClr val="000000"/>
              </a:solidFill>
              <a:prstDash val="solid"/>
              <a:round/>
              <a:headEnd len="sm" w="sm" type="none"/>
              <a:tailEnd len="med" w="med" type="triangle"/>
            </a:ln>
          </p:spPr>
        </p:cxnSp>
        <p:cxnSp>
          <p:nvCxnSpPr>
            <p:cNvPr id="972" name="Google Shape;972;p32"/>
            <p:cNvCxnSpPr/>
            <p:nvPr/>
          </p:nvCxnSpPr>
          <p:spPr>
            <a:xfrm>
              <a:off x="5757636" y="2051461"/>
              <a:ext cx="302400" cy="0"/>
            </a:xfrm>
            <a:prstGeom prst="straightConnector1">
              <a:avLst/>
            </a:prstGeom>
            <a:noFill/>
            <a:ln cap="flat" cmpd="sng" w="19050">
              <a:solidFill>
                <a:srgbClr val="000000"/>
              </a:solidFill>
              <a:prstDash val="solid"/>
              <a:round/>
              <a:headEnd len="sm" w="sm" type="none"/>
              <a:tailEnd len="sm" w="sm" type="none"/>
            </a:ln>
          </p:spPr>
        </p:cxnSp>
        <p:cxnSp>
          <p:nvCxnSpPr>
            <p:cNvPr id="973" name="Google Shape;973;p32"/>
            <p:cNvCxnSpPr/>
            <p:nvPr/>
          </p:nvCxnSpPr>
          <p:spPr>
            <a:xfrm>
              <a:off x="6052735" y="2054844"/>
              <a:ext cx="0" cy="318900"/>
            </a:xfrm>
            <a:prstGeom prst="straightConnector1">
              <a:avLst/>
            </a:prstGeom>
            <a:noFill/>
            <a:ln cap="flat" cmpd="sng" w="19050">
              <a:solidFill>
                <a:srgbClr val="000000"/>
              </a:solidFill>
              <a:prstDash val="solid"/>
              <a:round/>
              <a:headEnd len="sm" w="sm" type="none"/>
              <a:tailEnd len="sm" w="sm" type="none"/>
            </a:ln>
          </p:spPr>
        </p:cxnSp>
      </p:grpSp>
      <p:sp>
        <p:nvSpPr>
          <p:cNvPr id="974" name="Google Shape;974;p32"/>
          <p:cNvSpPr/>
          <p:nvPr/>
        </p:nvSpPr>
        <p:spPr>
          <a:xfrm>
            <a:off x="6121008" y="1414424"/>
            <a:ext cx="399600" cy="323400"/>
          </a:xfrm>
          <a:prstGeom prst="rect">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sz="900">
                <a:solidFill>
                  <a:srgbClr val="000000"/>
                </a:solidFill>
                <a:latin typeface="Arial"/>
                <a:ea typeface="Arial"/>
                <a:cs typeface="Arial"/>
                <a:sym typeface="Arial"/>
              </a:rPr>
              <a:t>ADC</a:t>
            </a:r>
            <a:endParaRPr b="1" sz="900">
              <a:solidFill>
                <a:srgbClr val="000000"/>
              </a:solidFill>
              <a:latin typeface="Arial"/>
              <a:ea typeface="Arial"/>
              <a:cs typeface="Arial"/>
              <a:sym typeface="Arial"/>
            </a:endParaRPr>
          </a:p>
        </p:txBody>
      </p:sp>
      <p:sp>
        <p:nvSpPr>
          <p:cNvPr id="975" name="Google Shape;975;p32"/>
          <p:cNvSpPr/>
          <p:nvPr/>
        </p:nvSpPr>
        <p:spPr>
          <a:xfrm>
            <a:off x="3605011" y="1803274"/>
            <a:ext cx="769800" cy="1545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000">
                <a:solidFill>
                  <a:srgbClr val="000000"/>
                </a:solidFill>
              </a:rPr>
              <a:t>Amplifier</a:t>
            </a:r>
            <a:endParaRPr sz="1000">
              <a:solidFill>
                <a:srgbClr val="000000"/>
              </a:solidFill>
            </a:endParaRPr>
          </a:p>
        </p:txBody>
      </p:sp>
      <p:sp>
        <p:nvSpPr>
          <p:cNvPr id="976" name="Google Shape;976;p32"/>
          <p:cNvSpPr/>
          <p:nvPr/>
        </p:nvSpPr>
        <p:spPr>
          <a:xfrm>
            <a:off x="4770476" y="1798844"/>
            <a:ext cx="769800" cy="1890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000">
                <a:solidFill>
                  <a:srgbClr val="000000"/>
                </a:solidFill>
              </a:rPr>
              <a:t>L</a:t>
            </a:r>
            <a:r>
              <a:rPr lang="en" sz="1000"/>
              <a:t>PF</a:t>
            </a:r>
            <a:endParaRPr sz="1000">
              <a:solidFill>
                <a:srgbClr val="000000"/>
              </a:solidFill>
            </a:endParaRPr>
          </a:p>
        </p:txBody>
      </p:sp>
      <p:sp>
        <p:nvSpPr>
          <p:cNvPr id="977" name="Google Shape;977;p32"/>
          <p:cNvSpPr/>
          <p:nvPr/>
        </p:nvSpPr>
        <p:spPr>
          <a:xfrm>
            <a:off x="5961645" y="1768868"/>
            <a:ext cx="710400" cy="2235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000"/>
              <a:t>ADC</a:t>
            </a:r>
            <a:endParaRPr sz="1000">
              <a:solidFill>
                <a:srgbClr val="000000"/>
              </a:solidFill>
            </a:endParaRPr>
          </a:p>
        </p:txBody>
      </p:sp>
      <p:cxnSp>
        <p:nvCxnSpPr>
          <p:cNvPr id="978" name="Google Shape;978;p32"/>
          <p:cNvCxnSpPr/>
          <p:nvPr/>
        </p:nvCxnSpPr>
        <p:spPr>
          <a:xfrm>
            <a:off x="3253509" y="1711115"/>
            <a:ext cx="402000" cy="0"/>
          </a:xfrm>
          <a:prstGeom prst="straightConnector1">
            <a:avLst/>
          </a:prstGeom>
          <a:noFill/>
          <a:ln cap="flat" cmpd="sng" w="28575">
            <a:solidFill>
              <a:srgbClr val="000000"/>
            </a:solidFill>
            <a:prstDash val="solid"/>
            <a:round/>
            <a:headEnd len="sm" w="sm" type="none"/>
            <a:tailEnd len="med" w="med" type="triangle"/>
          </a:ln>
        </p:spPr>
      </p:cxnSp>
      <p:sp>
        <p:nvSpPr>
          <p:cNvPr id="979" name="Google Shape;979;p32"/>
          <p:cNvSpPr txBox="1"/>
          <p:nvPr/>
        </p:nvSpPr>
        <p:spPr>
          <a:xfrm>
            <a:off x="7577221" y="1451323"/>
            <a:ext cx="1011000" cy="50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500">
                <a:latin typeface="Calibri"/>
                <a:ea typeface="Calibri"/>
                <a:cs typeface="Calibri"/>
                <a:sym typeface="Calibri"/>
              </a:rPr>
              <a:t>Malicious</a:t>
            </a:r>
            <a:endParaRPr i="1" sz="1500">
              <a:latin typeface="Calibri"/>
              <a:ea typeface="Calibri"/>
              <a:cs typeface="Calibri"/>
              <a:sym typeface="Calibri"/>
            </a:endParaRPr>
          </a:p>
          <a:p>
            <a:pPr indent="0" lvl="0" marL="0" rtl="0" algn="ctr">
              <a:spcBef>
                <a:spcPts val="0"/>
              </a:spcBef>
              <a:spcAft>
                <a:spcPts val="0"/>
              </a:spcAft>
              <a:buNone/>
            </a:pPr>
            <a:r>
              <a:rPr i="1" lang="en" sz="1500">
                <a:latin typeface="Calibri"/>
                <a:ea typeface="Calibri"/>
                <a:cs typeface="Calibri"/>
                <a:sym typeface="Calibri"/>
              </a:rPr>
              <a:t>Audio</a:t>
            </a:r>
            <a:endParaRPr i="1" sz="1500">
              <a:latin typeface="Calibri"/>
              <a:ea typeface="Calibri"/>
              <a:cs typeface="Calibri"/>
              <a:sym typeface="Calibri"/>
            </a:endParaRPr>
          </a:p>
        </p:txBody>
      </p:sp>
      <p:sp>
        <p:nvSpPr>
          <p:cNvPr id="980" name="Google Shape;980;p32"/>
          <p:cNvSpPr/>
          <p:nvPr/>
        </p:nvSpPr>
        <p:spPr>
          <a:xfrm>
            <a:off x="1548481" y="1501543"/>
            <a:ext cx="672600" cy="441600"/>
          </a:xfrm>
          <a:prstGeom prst="rightArrow">
            <a:avLst>
              <a:gd fmla="val 50000" name="adj1"/>
              <a:gd fmla="val 50000" name="adj2"/>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sz="1200"/>
              <a:t>Input</a:t>
            </a:r>
            <a:endParaRPr b="1" sz="1200"/>
          </a:p>
        </p:txBody>
      </p:sp>
      <p:sp>
        <p:nvSpPr>
          <p:cNvPr id="981" name="Google Shape;981;p32"/>
          <p:cNvSpPr/>
          <p:nvPr/>
        </p:nvSpPr>
        <p:spPr>
          <a:xfrm>
            <a:off x="6879025" y="1498625"/>
            <a:ext cx="769800" cy="441600"/>
          </a:xfrm>
          <a:prstGeom prst="rightArrow">
            <a:avLst>
              <a:gd fmla="val 50000" name="adj1"/>
              <a:gd fmla="val 50000" name="adj2"/>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sz="1200"/>
              <a:t>Output</a:t>
            </a:r>
            <a:endParaRPr b="1" sz="1200"/>
          </a:p>
        </p:txBody>
      </p:sp>
      <p:sp>
        <p:nvSpPr>
          <p:cNvPr id="982" name="Google Shape;982;p32"/>
          <p:cNvSpPr/>
          <p:nvPr/>
        </p:nvSpPr>
        <p:spPr>
          <a:xfrm>
            <a:off x="2423902" y="1816039"/>
            <a:ext cx="893100" cy="1545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000"/>
              <a:t>Microphone</a:t>
            </a:r>
            <a:endParaRPr sz="1000">
              <a:solidFill>
                <a:srgbClr val="000000"/>
              </a:solidFill>
            </a:endParaRPr>
          </a:p>
        </p:txBody>
      </p:sp>
      <p:pic>
        <p:nvPicPr>
          <p:cNvPr descr="elated image" id="983" name="Google Shape;983;p32"/>
          <p:cNvPicPr preferRelativeResize="0"/>
          <p:nvPr/>
        </p:nvPicPr>
        <p:blipFill rotWithShape="1">
          <a:blip r:embed="rId6">
            <a:alphaModFix/>
          </a:blip>
          <a:srcRect b="0" l="0" r="0" t="0"/>
          <a:stretch/>
        </p:blipFill>
        <p:spPr>
          <a:xfrm>
            <a:off x="682672" y="1318362"/>
            <a:ext cx="744900" cy="802134"/>
          </a:xfrm>
          <a:prstGeom prst="rect">
            <a:avLst/>
          </a:prstGeom>
          <a:noFill/>
          <a:ln>
            <a:noFill/>
          </a:ln>
        </p:spPr>
      </p:pic>
      <p:sp>
        <p:nvSpPr>
          <p:cNvPr id="984" name="Google Shape;984;p32"/>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cxnSp>
        <p:nvCxnSpPr>
          <p:cNvPr id="985" name="Google Shape;985;p32"/>
          <p:cNvCxnSpPr/>
          <p:nvPr/>
        </p:nvCxnSpPr>
        <p:spPr>
          <a:xfrm>
            <a:off x="5737300" y="1816975"/>
            <a:ext cx="0" cy="631800"/>
          </a:xfrm>
          <a:prstGeom prst="straightConnector1">
            <a:avLst/>
          </a:prstGeom>
          <a:noFill/>
          <a:ln cap="flat" cmpd="sng" w="9525">
            <a:solidFill>
              <a:srgbClr val="000000"/>
            </a:solidFill>
            <a:prstDash val="dash"/>
            <a:round/>
            <a:headEnd len="med" w="med" type="triangle"/>
            <a:tailEnd len="med" w="med" type="diamond"/>
          </a:ln>
        </p:spPr>
      </p:cxnSp>
      <p:cxnSp>
        <p:nvCxnSpPr>
          <p:cNvPr id="986" name="Google Shape;986;p32"/>
          <p:cNvCxnSpPr/>
          <p:nvPr/>
        </p:nvCxnSpPr>
        <p:spPr>
          <a:xfrm>
            <a:off x="4482625" y="1802250"/>
            <a:ext cx="0" cy="1040400"/>
          </a:xfrm>
          <a:prstGeom prst="straightConnector1">
            <a:avLst/>
          </a:prstGeom>
          <a:noFill/>
          <a:ln cap="flat" cmpd="sng" w="9525">
            <a:solidFill>
              <a:srgbClr val="000000"/>
            </a:solidFill>
            <a:prstDash val="dash"/>
            <a:round/>
            <a:headEnd len="med" w="med" type="triangle"/>
            <a:tailEnd len="med" w="med" type="diamond"/>
          </a:ln>
        </p:spPr>
      </p:cxnSp>
      <p:cxnSp>
        <p:nvCxnSpPr>
          <p:cNvPr id="987" name="Google Shape;987;p32"/>
          <p:cNvCxnSpPr/>
          <p:nvPr/>
        </p:nvCxnSpPr>
        <p:spPr>
          <a:xfrm>
            <a:off x="3451625" y="1802250"/>
            <a:ext cx="0" cy="540600"/>
          </a:xfrm>
          <a:prstGeom prst="straightConnector1">
            <a:avLst/>
          </a:prstGeom>
          <a:noFill/>
          <a:ln cap="flat" cmpd="sng" w="9525">
            <a:solidFill>
              <a:srgbClr val="000000"/>
            </a:solidFill>
            <a:prstDash val="dash"/>
            <a:round/>
            <a:headEnd len="med" w="med" type="triangle"/>
            <a:tailEnd len="med" w="med" type="diamond"/>
          </a:ln>
        </p:spPr>
      </p:cxnSp>
      <p:grpSp>
        <p:nvGrpSpPr>
          <p:cNvPr id="988" name="Google Shape;988;p32"/>
          <p:cNvGrpSpPr/>
          <p:nvPr/>
        </p:nvGrpSpPr>
        <p:grpSpPr>
          <a:xfrm>
            <a:off x="2528826" y="2218829"/>
            <a:ext cx="1393464" cy="717557"/>
            <a:chOff x="7492373" y="-32825"/>
            <a:chExt cx="1716300" cy="883800"/>
          </a:xfrm>
        </p:grpSpPr>
        <p:sp>
          <p:nvSpPr>
            <p:cNvPr id="989" name="Google Shape;989;p32"/>
            <p:cNvSpPr/>
            <p:nvPr/>
          </p:nvSpPr>
          <p:spPr>
            <a:xfrm>
              <a:off x="7590436" y="-32825"/>
              <a:ext cx="1520400" cy="883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2"/>
            <p:cNvSpPr/>
            <p:nvPr/>
          </p:nvSpPr>
          <p:spPr>
            <a:xfrm>
              <a:off x="7492373" y="178498"/>
              <a:ext cx="1716300" cy="453300"/>
            </a:xfrm>
            <a:prstGeom prst="mathMultiply">
              <a:avLst>
                <a:gd fmla="val 12251"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32"/>
          <p:cNvGrpSpPr/>
          <p:nvPr/>
        </p:nvGrpSpPr>
        <p:grpSpPr>
          <a:xfrm>
            <a:off x="4498729" y="2609230"/>
            <a:ext cx="2146819" cy="409783"/>
            <a:chOff x="3312060" y="2568323"/>
            <a:chExt cx="2374800" cy="453300"/>
          </a:xfrm>
        </p:grpSpPr>
        <p:sp>
          <p:nvSpPr>
            <p:cNvPr id="992" name="Google Shape;992;p32"/>
            <p:cNvSpPr/>
            <p:nvPr/>
          </p:nvSpPr>
          <p:spPr>
            <a:xfrm>
              <a:off x="3312060" y="2568323"/>
              <a:ext cx="2374800" cy="453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2"/>
            <p:cNvSpPr/>
            <p:nvPr/>
          </p:nvSpPr>
          <p:spPr>
            <a:xfrm>
              <a:off x="3640882" y="2568323"/>
              <a:ext cx="1716300" cy="453300"/>
            </a:xfrm>
            <a:prstGeom prst="mathMultiply">
              <a:avLst>
                <a:gd fmla="val 12251"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32"/>
          <p:cNvGrpSpPr/>
          <p:nvPr/>
        </p:nvGrpSpPr>
        <p:grpSpPr>
          <a:xfrm>
            <a:off x="709591" y="3233085"/>
            <a:ext cx="3850762" cy="1351200"/>
            <a:chOff x="802625" y="1173725"/>
            <a:chExt cx="3477300" cy="1351200"/>
          </a:xfrm>
        </p:grpSpPr>
        <p:sp>
          <p:nvSpPr>
            <p:cNvPr id="995" name="Google Shape;995;p32"/>
            <p:cNvSpPr/>
            <p:nvPr/>
          </p:nvSpPr>
          <p:spPr>
            <a:xfrm>
              <a:off x="802625" y="1173725"/>
              <a:ext cx="3477300" cy="1351200"/>
            </a:xfrm>
            <a:prstGeom prst="roundRect">
              <a:avLst>
                <a:gd fmla="val 16667" name="adj"/>
              </a:avLst>
            </a:prstGeom>
            <a:solidFill>
              <a:srgbClr val="EFEFEF"/>
            </a:solidFill>
            <a:ln>
              <a:noFill/>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996" name="Google Shape;996;p32"/>
            <p:cNvSpPr txBox="1"/>
            <p:nvPr/>
          </p:nvSpPr>
          <p:spPr>
            <a:xfrm>
              <a:off x="1372325" y="1184252"/>
              <a:ext cx="2337900" cy="3018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b="1" lang="en" sz="2000">
                  <a:latin typeface="Microsoft Yahei"/>
                  <a:ea typeface="Microsoft Yahei"/>
                  <a:cs typeface="Microsoft Yahei"/>
                  <a:sym typeface="Microsoft Yahei"/>
                </a:rPr>
                <a:t>Detection</a:t>
              </a:r>
              <a:endParaRPr b="1" sz="2000">
                <a:solidFill>
                  <a:srgbClr val="000000"/>
                </a:solidFill>
                <a:latin typeface="Microsoft Yahei"/>
                <a:ea typeface="Microsoft Yahei"/>
                <a:cs typeface="Microsoft Yahei"/>
                <a:sym typeface="Microsoft Yahei"/>
              </a:endParaRPr>
            </a:p>
          </p:txBody>
        </p:sp>
        <p:grpSp>
          <p:nvGrpSpPr>
            <p:cNvPr id="997" name="Google Shape;997;p32"/>
            <p:cNvGrpSpPr/>
            <p:nvPr/>
          </p:nvGrpSpPr>
          <p:grpSpPr>
            <a:xfrm>
              <a:off x="1022002" y="1894371"/>
              <a:ext cx="1217800" cy="471383"/>
              <a:chOff x="646141" y="-1032207"/>
              <a:chExt cx="2246449" cy="869550"/>
            </a:xfrm>
          </p:grpSpPr>
          <p:pic>
            <p:nvPicPr>
              <p:cNvPr id="998" name="Google Shape;998;p32"/>
              <p:cNvPicPr preferRelativeResize="0"/>
              <p:nvPr/>
            </p:nvPicPr>
            <p:blipFill>
              <a:blip r:embed="rId7">
                <a:alphaModFix/>
              </a:blip>
              <a:stretch>
                <a:fillRect/>
              </a:stretch>
            </p:blipFill>
            <p:spPr>
              <a:xfrm>
                <a:off x="1927190" y="-1017160"/>
                <a:ext cx="965400" cy="839464"/>
              </a:xfrm>
              <a:prstGeom prst="rect">
                <a:avLst/>
              </a:prstGeom>
              <a:noFill/>
              <a:ln>
                <a:noFill/>
              </a:ln>
            </p:spPr>
          </p:pic>
          <p:pic>
            <p:nvPicPr>
              <p:cNvPr id="999" name="Google Shape;999;p32"/>
              <p:cNvPicPr preferRelativeResize="0"/>
              <p:nvPr/>
            </p:nvPicPr>
            <p:blipFill>
              <a:blip r:embed="rId8">
                <a:alphaModFix/>
              </a:blip>
              <a:stretch>
                <a:fillRect/>
              </a:stretch>
            </p:blipFill>
            <p:spPr>
              <a:xfrm>
                <a:off x="646141" y="-1032207"/>
                <a:ext cx="933100" cy="869550"/>
              </a:xfrm>
              <a:prstGeom prst="rect">
                <a:avLst/>
              </a:prstGeom>
              <a:noFill/>
              <a:ln>
                <a:noFill/>
              </a:ln>
            </p:spPr>
          </p:pic>
          <p:sp>
            <p:nvSpPr>
              <p:cNvPr id="1000" name="Google Shape;1000;p32"/>
              <p:cNvSpPr/>
              <p:nvPr/>
            </p:nvSpPr>
            <p:spPr>
              <a:xfrm>
                <a:off x="1667866" y="-695533"/>
                <a:ext cx="170700" cy="1962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01" name="Google Shape;1001;p32"/>
            <p:cNvPicPr preferRelativeResize="0"/>
            <p:nvPr/>
          </p:nvPicPr>
          <p:blipFill>
            <a:blip r:embed="rId9">
              <a:alphaModFix/>
            </a:blip>
            <a:stretch>
              <a:fillRect/>
            </a:stretch>
          </p:blipFill>
          <p:spPr>
            <a:xfrm>
              <a:off x="3083080" y="1833663"/>
              <a:ext cx="802424" cy="592800"/>
            </a:xfrm>
            <a:prstGeom prst="rect">
              <a:avLst/>
            </a:prstGeom>
            <a:noFill/>
            <a:ln>
              <a:noFill/>
            </a:ln>
          </p:spPr>
        </p:pic>
        <p:pic>
          <p:nvPicPr>
            <p:cNvPr id="1002" name="Google Shape;1002;p32"/>
            <p:cNvPicPr preferRelativeResize="0"/>
            <p:nvPr/>
          </p:nvPicPr>
          <p:blipFill>
            <a:blip r:embed="rId10">
              <a:alphaModFix/>
            </a:blip>
            <a:stretch>
              <a:fillRect/>
            </a:stretch>
          </p:blipFill>
          <p:spPr>
            <a:xfrm>
              <a:off x="1294573" y="1248114"/>
              <a:ext cx="672657" cy="632350"/>
            </a:xfrm>
            <a:prstGeom prst="rect">
              <a:avLst/>
            </a:prstGeom>
            <a:noFill/>
            <a:ln>
              <a:noFill/>
            </a:ln>
          </p:spPr>
        </p:pic>
        <p:pic>
          <p:nvPicPr>
            <p:cNvPr id="1003" name="Google Shape;1003;p32"/>
            <p:cNvPicPr preferRelativeResize="0"/>
            <p:nvPr/>
          </p:nvPicPr>
          <p:blipFill>
            <a:blip r:embed="rId11">
              <a:alphaModFix/>
            </a:blip>
            <a:stretch>
              <a:fillRect/>
            </a:stretch>
          </p:blipFill>
          <p:spPr>
            <a:xfrm>
              <a:off x="3294666" y="1322811"/>
              <a:ext cx="852300" cy="629709"/>
            </a:xfrm>
            <a:prstGeom prst="rect">
              <a:avLst/>
            </a:prstGeom>
            <a:noFill/>
            <a:ln>
              <a:noFill/>
            </a:ln>
          </p:spPr>
        </p:pic>
      </p:grpSp>
      <p:grpSp>
        <p:nvGrpSpPr>
          <p:cNvPr id="1004" name="Google Shape;1004;p32"/>
          <p:cNvGrpSpPr/>
          <p:nvPr/>
        </p:nvGrpSpPr>
        <p:grpSpPr>
          <a:xfrm>
            <a:off x="4795224" y="3227438"/>
            <a:ext cx="3856616" cy="1351200"/>
            <a:chOff x="5019075" y="1168350"/>
            <a:chExt cx="3360300" cy="1351200"/>
          </a:xfrm>
        </p:grpSpPr>
        <p:sp>
          <p:nvSpPr>
            <p:cNvPr id="1005" name="Google Shape;1005;p32"/>
            <p:cNvSpPr/>
            <p:nvPr/>
          </p:nvSpPr>
          <p:spPr>
            <a:xfrm>
              <a:off x="5019075" y="1168350"/>
              <a:ext cx="3360300" cy="1351200"/>
            </a:xfrm>
            <a:prstGeom prst="roundRect">
              <a:avLst>
                <a:gd fmla="val 16667" name="adj"/>
              </a:avLst>
            </a:prstGeom>
            <a:solidFill>
              <a:srgbClr val="EFEFEF"/>
            </a:solidFill>
            <a:ln>
              <a:noFill/>
            </a:ln>
          </p:spPr>
          <p:txBody>
            <a:bodyPr anchorCtr="0" anchor="ctr" bIns="34325" lIns="68650" spcFirstLastPara="1" rIns="68650" wrap="square" tIns="34325">
              <a:noAutofit/>
            </a:bodyPr>
            <a:lstStyle/>
            <a:p>
              <a:pPr indent="0" lvl="0" marL="0" marR="0" rtl="0" algn="ctr">
                <a:lnSpc>
                  <a:spcPct val="100000"/>
                </a:lnSpc>
                <a:spcBef>
                  <a:spcPts val="0"/>
                </a:spcBef>
                <a:spcAft>
                  <a:spcPts val="0"/>
                </a:spcAft>
                <a:buNone/>
              </a:pPr>
              <a:r>
                <a:t/>
              </a:r>
              <a:endParaRPr>
                <a:solidFill>
                  <a:srgbClr val="FFFFFF"/>
                </a:solidFill>
              </a:endParaRPr>
            </a:p>
          </p:txBody>
        </p:sp>
        <p:sp>
          <p:nvSpPr>
            <p:cNvPr id="1006" name="Google Shape;1006;p32"/>
            <p:cNvSpPr txBox="1"/>
            <p:nvPr/>
          </p:nvSpPr>
          <p:spPr>
            <a:xfrm>
              <a:off x="5298384" y="1204579"/>
              <a:ext cx="2987700" cy="2715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b="1" lang="en" sz="2000">
                  <a:latin typeface="Microsoft Yahei"/>
                  <a:ea typeface="Microsoft Yahei"/>
                  <a:cs typeface="Microsoft Yahei"/>
                  <a:sym typeface="Microsoft Yahei"/>
                </a:rPr>
                <a:t>Prevention</a:t>
              </a:r>
              <a:endParaRPr b="1" sz="2000">
                <a:solidFill>
                  <a:srgbClr val="000000"/>
                </a:solidFill>
                <a:latin typeface="Microsoft Yahei"/>
                <a:ea typeface="Microsoft Yahei"/>
                <a:cs typeface="Microsoft Yahei"/>
                <a:sym typeface="Microsoft Yahei"/>
              </a:endParaRPr>
            </a:p>
          </p:txBody>
        </p:sp>
        <p:pic>
          <p:nvPicPr>
            <p:cNvPr id="1007" name="Google Shape;1007;p32"/>
            <p:cNvPicPr preferRelativeResize="0"/>
            <p:nvPr/>
          </p:nvPicPr>
          <p:blipFill>
            <a:blip r:embed="rId12">
              <a:alphaModFix/>
            </a:blip>
            <a:stretch>
              <a:fillRect/>
            </a:stretch>
          </p:blipFill>
          <p:spPr>
            <a:xfrm>
              <a:off x="7556325" y="1435012"/>
              <a:ext cx="654675" cy="654675"/>
            </a:xfrm>
            <a:prstGeom prst="rect">
              <a:avLst/>
            </a:prstGeom>
            <a:noFill/>
            <a:ln>
              <a:noFill/>
            </a:ln>
          </p:spPr>
        </p:pic>
        <p:grpSp>
          <p:nvGrpSpPr>
            <p:cNvPr id="1008" name="Google Shape;1008;p32"/>
            <p:cNvGrpSpPr/>
            <p:nvPr/>
          </p:nvGrpSpPr>
          <p:grpSpPr>
            <a:xfrm>
              <a:off x="6857226" y="2107638"/>
              <a:ext cx="1194939" cy="358800"/>
              <a:chOff x="6201368" y="1951079"/>
              <a:chExt cx="2236457" cy="671533"/>
            </a:xfrm>
          </p:grpSpPr>
          <p:pic>
            <p:nvPicPr>
              <p:cNvPr id="1009" name="Google Shape;1009;p32"/>
              <p:cNvPicPr preferRelativeResize="0"/>
              <p:nvPr/>
            </p:nvPicPr>
            <p:blipFill>
              <a:blip r:embed="rId13">
                <a:alphaModFix/>
              </a:blip>
              <a:stretch>
                <a:fillRect/>
              </a:stretch>
            </p:blipFill>
            <p:spPr>
              <a:xfrm>
                <a:off x="6983849" y="1951082"/>
                <a:ext cx="671487" cy="671507"/>
              </a:xfrm>
              <a:prstGeom prst="rect">
                <a:avLst/>
              </a:prstGeom>
              <a:noFill/>
              <a:ln>
                <a:noFill/>
              </a:ln>
            </p:spPr>
          </p:pic>
          <p:pic>
            <p:nvPicPr>
              <p:cNvPr id="1010" name="Google Shape;1010;p32"/>
              <p:cNvPicPr preferRelativeResize="0"/>
              <p:nvPr/>
            </p:nvPicPr>
            <p:blipFill>
              <a:blip r:embed="rId14">
                <a:alphaModFix/>
              </a:blip>
              <a:stretch>
                <a:fillRect/>
              </a:stretch>
            </p:blipFill>
            <p:spPr>
              <a:xfrm>
                <a:off x="6201368" y="1951082"/>
                <a:ext cx="671487" cy="671529"/>
              </a:xfrm>
              <a:prstGeom prst="rect">
                <a:avLst/>
              </a:prstGeom>
              <a:noFill/>
              <a:ln>
                <a:noFill/>
              </a:ln>
            </p:spPr>
          </p:pic>
          <p:pic>
            <p:nvPicPr>
              <p:cNvPr id="1011" name="Google Shape;1011;p32"/>
              <p:cNvPicPr preferRelativeResize="0"/>
              <p:nvPr/>
            </p:nvPicPr>
            <p:blipFill>
              <a:blip r:embed="rId15">
                <a:alphaModFix/>
              </a:blip>
              <a:stretch>
                <a:fillRect/>
              </a:stretch>
            </p:blipFill>
            <p:spPr>
              <a:xfrm>
                <a:off x="7766338" y="1951079"/>
                <a:ext cx="671487" cy="671507"/>
              </a:xfrm>
              <a:prstGeom prst="rect">
                <a:avLst/>
              </a:prstGeom>
              <a:noFill/>
              <a:ln>
                <a:noFill/>
              </a:ln>
            </p:spPr>
          </p:pic>
        </p:grpSp>
        <p:pic>
          <p:nvPicPr>
            <p:cNvPr id="1012" name="Google Shape;1012;p32"/>
            <p:cNvPicPr preferRelativeResize="0"/>
            <p:nvPr/>
          </p:nvPicPr>
          <p:blipFill rotWithShape="1">
            <a:blip r:embed="rId16">
              <a:alphaModFix/>
            </a:blip>
            <a:srcRect b="19416" l="0" r="0" t="19410"/>
            <a:stretch/>
          </p:blipFill>
          <p:spPr>
            <a:xfrm>
              <a:off x="5200229" y="1325300"/>
              <a:ext cx="687600" cy="679800"/>
            </a:xfrm>
            <a:prstGeom prst="rect">
              <a:avLst/>
            </a:prstGeom>
            <a:noFill/>
            <a:ln>
              <a:noFill/>
            </a:ln>
          </p:spPr>
        </p:pic>
        <p:pic>
          <p:nvPicPr>
            <p:cNvPr id="1013" name="Google Shape;1013;p32"/>
            <p:cNvPicPr preferRelativeResize="0"/>
            <p:nvPr/>
          </p:nvPicPr>
          <p:blipFill rotWithShape="1">
            <a:blip r:embed="rId17">
              <a:alphaModFix/>
            </a:blip>
            <a:srcRect b="21634" l="0" r="0" t="19625"/>
            <a:stretch/>
          </p:blipFill>
          <p:spPr>
            <a:xfrm>
              <a:off x="5406328" y="2045045"/>
              <a:ext cx="1217800" cy="442388"/>
            </a:xfrm>
            <a:prstGeom prst="rect">
              <a:avLst/>
            </a:prstGeom>
            <a:noFill/>
            <a:ln>
              <a:noFill/>
            </a:ln>
          </p:spPr>
        </p:pic>
        <p:pic>
          <p:nvPicPr>
            <p:cNvPr id="1014" name="Google Shape;1014;p32"/>
            <p:cNvPicPr preferRelativeResize="0"/>
            <p:nvPr/>
          </p:nvPicPr>
          <p:blipFill>
            <a:blip r:embed="rId18">
              <a:alphaModFix/>
            </a:blip>
            <a:stretch>
              <a:fillRect/>
            </a:stretch>
          </p:blipFill>
          <p:spPr>
            <a:xfrm>
              <a:off x="6398927" y="1534749"/>
              <a:ext cx="786599" cy="514227"/>
            </a:xfrm>
            <a:prstGeom prst="rect">
              <a:avLst/>
            </a:prstGeom>
            <a:noFill/>
            <a:ln>
              <a:noFill/>
            </a:ln>
          </p:spPr>
        </p:pic>
      </p:grpSp>
      <p:grpSp>
        <p:nvGrpSpPr>
          <p:cNvPr id="1015" name="Google Shape;1015;p32"/>
          <p:cNvGrpSpPr/>
          <p:nvPr/>
        </p:nvGrpSpPr>
        <p:grpSpPr>
          <a:xfrm>
            <a:off x="5822276" y="2199101"/>
            <a:ext cx="2085787" cy="409806"/>
            <a:chOff x="4399916" y="2147925"/>
            <a:chExt cx="2374800" cy="466590"/>
          </a:xfrm>
        </p:grpSpPr>
        <p:sp>
          <p:nvSpPr>
            <p:cNvPr id="1016" name="Google Shape;1016;p32"/>
            <p:cNvSpPr/>
            <p:nvPr/>
          </p:nvSpPr>
          <p:spPr>
            <a:xfrm>
              <a:off x="4399916" y="2161214"/>
              <a:ext cx="2374800" cy="453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2"/>
            <p:cNvSpPr/>
            <p:nvPr/>
          </p:nvSpPr>
          <p:spPr>
            <a:xfrm>
              <a:off x="4729161" y="2147925"/>
              <a:ext cx="1716300" cy="453300"/>
            </a:xfrm>
            <a:prstGeom prst="mathMultiply">
              <a:avLst>
                <a:gd fmla="val 12251"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8" name="Google Shape;1018;p32"/>
          <p:cNvSpPr/>
          <p:nvPr/>
        </p:nvSpPr>
        <p:spPr>
          <a:xfrm>
            <a:off x="7207938" y="1310838"/>
            <a:ext cx="1754700" cy="817200"/>
          </a:xfrm>
          <a:prstGeom prst="mathMultiply">
            <a:avLst>
              <a:gd fmla="val 6261"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9" name="Google Shape;1019;p32"/>
          <p:cNvCxnSpPr/>
          <p:nvPr/>
        </p:nvCxnSpPr>
        <p:spPr>
          <a:xfrm>
            <a:off x="4367909" y="1706465"/>
            <a:ext cx="402000" cy="0"/>
          </a:xfrm>
          <a:prstGeom prst="straightConnector1">
            <a:avLst/>
          </a:prstGeom>
          <a:noFill/>
          <a:ln cap="flat" cmpd="sng" w="28575">
            <a:solidFill>
              <a:srgbClr val="000000"/>
            </a:solidFill>
            <a:prstDash val="solid"/>
            <a:round/>
            <a:headEnd len="sm" w="sm" type="none"/>
            <a:tailEnd len="med" w="med" type="triangle"/>
          </a:ln>
        </p:spPr>
      </p:cxnSp>
      <p:cxnSp>
        <p:nvCxnSpPr>
          <p:cNvPr id="1020" name="Google Shape;1020;p32"/>
          <p:cNvCxnSpPr/>
          <p:nvPr/>
        </p:nvCxnSpPr>
        <p:spPr>
          <a:xfrm>
            <a:off x="5536309" y="1711615"/>
            <a:ext cx="402000" cy="0"/>
          </a:xfrm>
          <a:prstGeom prst="straightConnector1">
            <a:avLst/>
          </a:prstGeom>
          <a:noFill/>
          <a:ln cap="flat" cmpd="sng" w="28575">
            <a:solidFill>
              <a:srgbClr val="000000"/>
            </a:solidFill>
            <a:prstDash val="solid"/>
            <a:round/>
            <a:headEnd len="sm" w="sm" type="none"/>
            <a:tailEnd len="med" w="med" type="triangle"/>
          </a:ln>
        </p:spPr>
      </p:cxnSp>
      <p:pic>
        <p:nvPicPr>
          <p:cNvPr id="1021" name="Google Shape;1021;p32"/>
          <p:cNvPicPr preferRelativeResize="0"/>
          <p:nvPr/>
        </p:nvPicPr>
        <p:blipFill>
          <a:blip r:embed="rId19">
            <a:alphaModFix/>
          </a:blip>
          <a:stretch>
            <a:fillRect/>
          </a:stretch>
        </p:blipFill>
        <p:spPr>
          <a:xfrm>
            <a:off x="2309069" y="3562850"/>
            <a:ext cx="827699" cy="620775"/>
          </a:xfrm>
          <a:prstGeom prst="rect">
            <a:avLst/>
          </a:prstGeom>
          <a:noFill/>
          <a:ln>
            <a:noFill/>
          </a:ln>
        </p:spPr>
      </p:pic>
      <p:pic>
        <p:nvPicPr>
          <p:cNvPr id="1022" name="Google Shape;1022;p32"/>
          <p:cNvPicPr preferRelativeResize="0"/>
          <p:nvPr/>
        </p:nvPicPr>
        <p:blipFill>
          <a:blip r:embed="rId20">
            <a:alphaModFix/>
          </a:blip>
          <a:stretch>
            <a:fillRect/>
          </a:stretch>
        </p:blipFill>
        <p:spPr>
          <a:xfrm>
            <a:off x="2067525" y="2379190"/>
            <a:ext cx="402000" cy="4202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1000"/>
                                        <p:tgtEl>
                                          <p:spTgt spid="9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988"/>
                                        </p:tgtEl>
                                      </p:cBhvr>
                                    </p:animEffect>
                                    <p:set>
                                      <p:cBhvr>
                                        <p:cTn dur="1" fill="hold">
                                          <p:stCondLst>
                                            <p:cond delay="0"/>
                                          </p:stCondLst>
                                        </p:cTn>
                                        <p:tgtEl>
                                          <p:spTgt spid="98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1000"/>
                                        <p:tgtEl>
                                          <p:spTgt spid="9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991"/>
                                        </p:tgtEl>
                                      </p:cBhvr>
                                    </p:animEffect>
                                    <p:set>
                                      <p:cBhvr>
                                        <p:cTn dur="1" fill="hold">
                                          <p:stCondLst>
                                            <p:cond delay="0"/>
                                          </p:stCondLst>
                                        </p:cTn>
                                        <p:tgtEl>
                                          <p:spTgt spid="99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1000"/>
                                        <p:tgtEl>
                                          <p:spTgt spid="10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33"/>
          <p:cNvSpPr/>
          <p:nvPr/>
        </p:nvSpPr>
        <p:spPr>
          <a:xfrm>
            <a:off x="332550" y="3310150"/>
            <a:ext cx="8478900" cy="1392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3"/>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Defense Systematization:</a:t>
            </a:r>
            <a:endParaRPr/>
          </a:p>
          <a:p>
            <a:pPr indent="0" lvl="0" marL="0" rtl="0" algn="l">
              <a:spcBef>
                <a:spcPts val="0"/>
              </a:spcBef>
              <a:spcAft>
                <a:spcPts val="0"/>
              </a:spcAft>
              <a:buNone/>
            </a:pPr>
            <a:r>
              <a:rPr lang="en" sz="2400">
                <a:solidFill>
                  <a:srgbClr val="666666"/>
                </a:solidFill>
              </a:rPr>
              <a:t>Detection</a:t>
            </a:r>
            <a:endParaRPr sz="2400">
              <a:solidFill>
                <a:srgbClr val="666666"/>
              </a:solidFill>
            </a:endParaRPr>
          </a:p>
        </p:txBody>
      </p:sp>
      <p:sp>
        <p:nvSpPr>
          <p:cNvPr id="1029" name="Google Shape;1029;p33"/>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1030" name="Google Shape;1030;p33"/>
          <p:cNvSpPr/>
          <p:nvPr/>
        </p:nvSpPr>
        <p:spPr>
          <a:xfrm>
            <a:off x="332550" y="1268050"/>
            <a:ext cx="8478900" cy="1966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3"/>
          <p:cNvSpPr txBox="1"/>
          <p:nvPr>
            <p:ph idx="1" type="body"/>
          </p:nvPr>
        </p:nvSpPr>
        <p:spPr>
          <a:xfrm>
            <a:off x="332550" y="1313825"/>
            <a:ext cx="1288200" cy="18249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rPr b="1" lang="en"/>
              <a:t>Injection</a:t>
            </a:r>
            <a:endParaRPr b="1"/>
          </a:p>
        </p:txBody>
      </p:sp>
      <p:sp>
        <p:nvSpPr>
          <p:cNvPr id="1032" name="Google Shape;1032;p33"/>
          <p:cNvSpPr txBox="1"/>
          <p:nvPr>
            <p:ph idx="1" type="body"/>
          </p:nvPr>
        </p:nvSpPr>
        <p:spPr>
          <a:xfrm>
            <a:off x="368750" y="3423800"/>
            <a:ext cx="1879800" cy="11742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rPr b="1" lang="en"/>
              <a:t>Measurement Shaping</a:t>
            </a:r>
            <a:endParaRPr/>
          </a:p>
        </p:txBody>
      </p:sp>
      <p:grpSp>
        <p:nvGrpSpPr>
          <p:cNvPr id="1033" name="Google Shape;1033;p33"/>
          <p:cNvGrpSpPr/>
          <p:nvPr/>
        </p:nvGrpSpPr>
        <p:grpSpPr>
          <a:xfrm>
            <a:off x="2296675" y="3423800"/>
            <a:ext cx="3001572" cy="1174200"/>
            <a:chOff x="2296675" y="3423800"/>
            <a:chExt cx="3001572" cy="1174200"/>
          </a:xfrm>
        </p:grpSpPr>
        <p:sp>
          <p:nvSpPr>
            <p:cNvPr id="1034" name="Google Shape;1034;p33"/>
            <p:cNvSpPr/>
            <p:nvPr/>
          </p:nvSpPr>
          <p:spPr>
            <a:xfrm>
              <a:off x="2296675" y="3423800"/>
              <a:ext cx="3001500" cy="1174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3"/>
            <p:cNvSpPr txBox="1"/>
            <p:nvPr/>
          </p:nvSpPr>
          <p:spPr>
            <a:xfrm>
              <a:off x="2296747" y="3427038"/>
              <a:ext cx="3001500" cy="18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Calibri"/>
                  <a:ea typeface="Calibri"/>
                  <a:cs typeface="Calibri"/>
                  <a:sym typeface="Calibri"/>
                </a:rPr>
                <a:t>Saturation Detection</a:t>
              </a:r>
              <a:endParaRPr sz="1700">
                <a:latin typeface="Calibri"/>
                <a:ea typeface="Calibri"/>
                <a:cs typeface="Calibri"/>
                <a:sym typeface="Calibri"/>
              </a:endParaRPr>
            </a:p>
          </p:txBody>
        </p:sp>
        <p:pic>
          <p:nvPicPr>
            <p:cNvPr id="1036" name="Google Shape;1036;p33"/>
            <p:cNvPicPr preferRelativeResize="0"/>
            <p:nvPr/>
          </p:nvPicPr>
          <p:blipFill>
            <a:blip r:embed="rId3">
              <a:alphaModFix/>
            </a:blip>
            <a:stretch>
              <a:fillRect/>
            </a:stretch>
          </p:blipFill>
          <p:spPr>
            <a:xfrm>
              <a:off x="3980699" y="3684748"/>
              <a:ext cx="965400" cy="839464"/>
            </a:xfrm>
            <a:prstGeom prst="rect">
              <a:avLst/>
            </a:prstGeom>
            <a:noFill/>
            <a:ln>
              <a:noFill/>
            </a:ln>
          </p:spPr>
        </p:pic>
        <p:pic>
          <p:nvPicPr>
            <p:cNvPr id="1037" name="Google Shape;1037;p33"/>
            <p:cNvPicPr preferRelativeResize="0"/>
            <p:nvPr/>
          </p:nvPicPr>
          <p:blipFill>
            <a:blip r:embed="rId4">
              <a:alphaModFix/>
            </a:blip>
            <a:stretch>
              <a:fillRect/>
            </a:stretch>
          </p:blipFill>
          <p:spPr>
            <a:xfrm>
              <a:off x="2699650" y="3669700"/>
              <a:ext cx="933100" cy="869550"/>
            </a:xfrm>
            <a:prstGeom prst="rect">
              <a:avLst/>
            </a:prstGeom>
            <a:noFill/>
            <a:ln>
              <a:noFill/>
            </a:ln>
          </p:spPr>
        </p:pic>
        <p:sp>
          <p:nvSpPr>
            <p:cNvPr id="1038" name="Google Shape;1038;p33"/>
            <p:cNvSpPr/>
            <p:nvPr/>
          </p:nvSpPr>
          <p:spPr>
            <a:xfrm>
              <a:off x="3721375" y="4006375"/>
              <a:ext cx="170700" cy="1962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33"/>
          <p:cNvGrpSpPr/>
          <p:nvPr/>
        </p:nvGrpSpPr>
        <p:grpSpPr>
          <a:xfrm>
            <a:off x="5397200" y="3423800"/>
            <a:ext cx="3001572" cy="1174200"/>
            <a:chOff x="5397200" y="3423800"/>
            <a:chExt cx="3001572" cy="1174200"/>
          </a:xfrm>
        </p:grpSpPr>
        <p:sp>
          <p:nvSpPr>
            <p:cNvPr id="1040" name="Google Shape;1040;p33"/>
            <p:cNvSpPr/>
            <p:nvPr/>
          </p:nvSpPr>
          <p:spPr>
            <a:xfrm>
              <a:off x="5397200" y="3423800"/>
              <a:ext cx="3001500" cy="1174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3"/>
            <p:cNvSpPr txBox="1"/>
            <p:nvPr/>
          </p:nvSpPr>
          <p:spPr>
            <a:xfrm>
              <a:off x="5397272" y="3427038"/>
              <a:ext cx="3001500" cy="18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Calibri"/>
                  <a:ea typeface="Calibri"/>
                  <a:cs typeface="Calibri"/>
                  <a:sym typeface="Calibri"/>
                </a:rPr>
                <a:t>IMD Feature Detection</a:t>
              </a:r>
              <a:endParaRPr sz="1700">
                <a:latin typeface="Calibri"/>
                <a:ea typeface="Calibri"/>
                <a:cs typeface="Calibri"/>
                <a:sym typeface="Calibri"/>
              </a:endParaRPr>
            </a:p>
          </p:txBody>
        </p:sp>
        <p:pic>
          <p:nvPicPr>
            <p:cNvPr id="1042" name="Google Shape;1042;p33"/>
            <p:cNvPicPr preferRelativeResize="0"/>
            <p:nvPr/>
          </p:nvPicPr>
          <p:blipFill>
            <a:blip r:embed="rId5">
              <a:alphaModFix/>
            </a:blip>
            <a:stretch>
              <a:fillRect/>
            </a:stretch>
          </p:blipFill>
          <p:spPr>
            <a:xfrm>
              <a:off x="6258774" y="3632199"/>
              <a:ext cx="1278500" cy="944564"/>
            </a:xfrm>
            <a:prstGeom prst="rect">
              <a:avLst/>
            </a:prstGeom>
            <a:noFill/>
            <a:ln>
              <a:noFill/>
            </a:ln>
          </p:spPr>
        </p:pic>
      </p:grpSp>
      <p:grpSp>
        <p:nvGrpSpPr>
          <p:cNvPr id="1043" name="Google Shape;1043;p33"/>
          <p:cNvGrpSpPr/>
          <p:nvPr/>
        </p:nvGrpSpPr>
        <p:grpSpPr>
          <a:xfrm>
            <a:off x="4107688" y="1337825"/>
            <a:ext cx="2088313" cy="1776900"/>
            <a:chOff x="4107688" y="1337825"/>
            <a:chExt cx="2088313" cy="1776900"/>
          </a:xfrm>
        </p:grpSpPr>
        <p:sp>
          <p:nvSpPr>
            <p:cNvPr id="1044" name="Google Shape;1044;p33"/>
            <p:cNvSpPr/>
            <p:nvPr/>
          </p:nvSpPr>
          <p:spPr>
            <a:xfrm>
              <a:off x="4107688" y="1337825"/>
              <a:ext cx="2088300" cy="17769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3"/>
            <p:cNvSpPr txBox="1"/>
            <p:nvPr/>
          </p:nvSpPr>
          <p:spPr>
            <a:xfrm>
              <a:off x="4107700" y="1366775"/>
              <a:ext cx="2088300" cy="28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Calibri"/>
                  <a:ea typeface="Calibri"/>
                  <a:cs typeface="Calibri"/>
                  <a:sym typeface="Calibri"/>
                </a:rPr>
                <a:t>Verifying Actuation</a:t>
              </a:r>
              <a:endParaRPr sz="1700">
                <a:latin typeface="Calibri"/>
                <a:ea typeface="Calibri"/>
                <a:cs typeface="Calibri"/>
                <a:sym typeface="Calibri"/>
              </a:endParaRPr>
            </a:p>
          </p:txBody>
        </p:sp>
        <p:pic>
          <p:nvPicPr>
            <p:cNvPr id="1046" name="Google Shape;1046;p33"/>
            <p:cNvPicPr preferRelativeResize="0"/>
            <p:nvPr/>
          </p:nvPicPr>
          <p:blipFill>
            <a:blip r:embed="rId6">
              <a:alphaModFix/>
            </a:blip>
            <a:stretch>
              <a:fillRect/>
            </a:stretch>
          </p:blipFill>
          <p:spPr>
            <a:xfrm>
              <a:off x="4465548" y="1671978"/>
              <a:ext cx="1437362" cy="1351146"/>
            </a:xfrm>
            <a:prstGeom prst="rect">
              <a:avLst/>
            </a:prstGeom>
            <a:noFill/>
            <a:ln>
              <a:noFill/>
            </a:ln>
          </p:spPr>
        </p:pic>
      </p:grpSp>
      <p:grpSp>
        <p:nvGrpSpPr>
          <p:cNvPr id="1047" name="Google Shape;1047;p33"/>
          <p:cNvGrpSpPr/>
          <p:nvPr/>
        </p:nvGrpSpPr>
        <p:grpSpPr>
          <a:xfrm>
            <a:off x="1793175" y="1361875"/>
            <a:ext cx="2088350" cy="1776900"/>
            <a:chOff x="1793175" y="1361875"/>
            <a:chExt cx="2088350" cy="1776900"/>
          </a:xfrm>
        </p:grpSpPr>
        <p:sp>
          <p:nvSpPr>
            <p:cNvPr id="1048" name="Google Shape;1048;p33"/>
            <p:cNvSpPr/>
            <p:nvPr/>
          </p:nvSpPr>
          <p:spPr>
            <a:xfrm>
              <a:off x="1793175" y="1361875"/>
              <a:ext cx="2088300" cy="17769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49" name="Google Shape;1049;p33"/>
            <p:cNvSpPr txBox="1"/>
            <p:nvPr/>
          </p:nvSpPr>
          <p:spPr>
            <a:xfrm>
              <a:off x="1793225" y="1366775"/>
              <a:ext cx="2088300" cy="28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Calibri"/>
                  <a:ea typeface="Calibri"/>
                  <a:cs typeface="Calibri"/>
                  <a:sym typeface="Calibri"/>
                </a:rPr>
                <a:t>TX Randomization</a:t>
              </a:r>
              <a:endParaRPr sz="1700">
                <a:latin typeface="Calibri"/>
                <a:ea typeface="Calibri"/>
                <a:cs typeface="Calibri"/>
                <a:sym typeface="Calibri"/>
              </a:endParaRPr>
            </a:p>
          </p:txBody>
        </p:sp>
        <p:pic>
          <p:nvPicPr>
            <p:cNvPr id="1050" name="Google Shape;1050;p33"/>
            <p:cNvPicPr preferRelativeResize="0"/>
            <p:nvPr/>
          </p:nvPicPr>
          <p:blipFill>
            <a:blip r:embed="rId7">
              <a:alphaModFix/>
            </a:blip>
            <a:stretch>
              <a:fillRect/>
            </a:stretch>
          </p:blipFill>
          <p:spPr>
            <a:xfrm>
              <a:off x="2016575" y="1731950"/>
              <a:ext cx="1641600" cy="1231200"/>
            </a:xfrm>
            <a:prstGeom prst="rect">
              <a:avLst/>
            </a:prstGeom>
            <a:noFill/>
            <a:ln>
              <a:noFill/>
            </a:ln>
          </p:spPr>
        </p:pic>
      </p:grpSp>
      <p:grpSp>
        <p:nvGrpSpPr>
          <p:cNvPr id="1051" name="Google Shape;1051;p33"/>
          <p:cNvGrpSpPr/>
          <p:nvPr/>
        </p:nvGrpSpPr>
        <p:grpSpPr>
          <a:xfrm>
            <a:off x="6333000" y="1337825"/>
            <a:ext cx="2400600" cy="1776900"/>
            <a:chOff x="6333000" y="1337825"/>
            <a:chExt cx="2400600" cy="1776900"/>
          </a:xfrm>
        </p:grpSpPr>
        <p:sp>
          <p:nvSpPr>
            <p:cNvPr id="1052" name="Google Shape;1052;p33"/>
            <p:cNvSpPr/>
            <p:nvPr/>
          </p:nvSpPr>
          <p:spPr>
            <a:xfrm>
              <a:off x="6369975" y="1337825"/>
              <a:ext cx="2322300" cy="17769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3"/>
            <p:cNvSpPr txBox="1"/>
            <p:nvPr/>
          </p:nvSpPr>
          <p:spPr>
            <a:xfrm>
              <a:off x="6333000" y="1366775"/>
              <a:ext cx="2400600" cy="28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Calibri"/>
                  <a:ea typeface="Calibri"/>
                  <a:cs typeface="Calibri"/>
                  <a:sym typeface="Calibri"/>
                </a:rPr>
                <a:t>Detecting Out-of-band</a:t>
              </a:r>
              <a:endParaRPr sz="1700">
                <a:latin typeface="Calibri"/>
                <a:ea typeface="Calibri"/>
                <a:cs typeface="Calibri"/>
                <a:sym typeface="Calibri"/>
              </a:endParaRPr>
            </a:p>
          </p:txBody>
        </p:sp>
        <p:pic>
          <p:nvPicPr>
            <p:cNvPr id="1054" name="Google Shape;1054;p33"/>
            <p:cNvPicPr preferRelativeResize="0"/>
            <p:nvPr/>
          </p:nvPicPr>
          <p:blipFill>
            <a:blip r:embed="rId8">
              <a:alphaModFix/>
            </a:blip>
            <a:stretch>
              <a:fillRect/>
            </a:stretch>
          </p:blipFill>
          <p:spPr>
            <a:xfrm>
              <a:off x="6681487" y="1718187"/>
              <a:ext cx="1699286" cy="1255475"/>
            </a:xfrm>
            <a:prstGeom prst="rect">
              <a:avLst/>
            </a:prstGeom>
            <a:noFill/>
            <a:ln>
              <a:noFill/>
            </a:ln>
          </p:spPr>
        </p:pic>
      </p:grpSp>
      <p:sp>
        <p:nvSpPr>
          <p:cNvPr id="1055" name="Google Shape;1055;p33"/>
          <p:cNvSpPr/>
          <p:nvPr/>
        </p:nvSpPr>
        <p:spPr>
          <a:xfrm>
            <a:off x="1799975" y="1361875"/>
            <a:ext cx="2088300" cy="17769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3"/>
          <p:cNvSpPr/>
          <p:nvPr/>
        </p:nvSpPr>
        <p:spPr>
          <a:xfrm>
            <a:off x="4067500" y="1337825"/>
            <a:ext cx="2088300" cy="17769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3"/>
          <p:cNvSpPr/>
          <p:nvPr/>
        </p:nvSpPr>
        <p:spPr>
          <a:xfrm>
            <a:off x="6333000" y="1376650"/>
            <a:ext cx="2334600" cy="18249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3"/>
          <p:cNvSpPr/>
          <p:nvPr/>
        </p:nvSpPr>
        <p:spPr>
          <a:xfrm>
            <a:off x="2296675" y="3423800"/>
            <a:ext cx="3001500" cy="11742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3"/>
          <p:cNvSpPr/>
          <p:nvPr/>
        </p:nvSpPr>
        <p:spPr>
          <a:xfrm>
            <a:off x="5346375" y="3423800"/>
            <a:ext cx="3001500" cy="11742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1000"/>
                                        <p:tgtEl>
                                          <p:spTgt spid="10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055"/>
                                        </p:tgtEl>
                                      </p:cBhvr>
                                    </p:animEffect>
                                    <p:set>
                                      <p:cBhvr>
                                        <p:cTn dur="1" fill="hold">
                                          <p:stCondLst>
                                            <p:cond delay="0"/>
                                          </p:stCondLst>
                                        </p:cTn>
                                        <p:tgtEl>
                                          <p:spTgt spid="105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1"/>
                                        <p:tgtEl>
                                          <p:spTgt spid="10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056"/>
                                        </p:tgtEl>
                                      </p:cBhvr>
                                    </p:animEffect>
                                    <p:set>
                                      <p:cBhvr>
                                        <p:cTn dur="1" fill="hold">
                                          <p:stCondLst>
                                            <p:cond delay="0"/>
                                          </p:stCondLst>
                                        </p:cTn>
                                        <p:tgtEl>
                                          <p:spTgt spid="105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57"/>
                                        </p:tgtEl>
                                        <p:attrNameLst>
                                          <p:attrName>style.visibility</p:attrName>
                                        </p:attrNameLst>
                                      </p:cBhvr>
                                      <p:to>
                                        <p:strVal val="visible"/>
                                      </p:to>
                                    </p:set>
                                    <p:animEffect filter="fade" transition="in">
                                      <p:cBhvr>
                                        <p:cTn dur="1000"/>
                                        <p:tgtEl>
                                          <p:spTgt spid="10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057"/>
                                        </p:tgtEl>
                                      </p:cBhvr>
                                    </p:animEffect>
                                    <p:set>
                                      <p:cBhvr>
                                        <p:cTn dur="1" fill="hold">
                                          <p:stCondLst>
                                            <p:cond delay="0"/>
                                          </p:stCondLst>
                                        </p:cTn>
                                        <p:tgtEl>
                                          <p:spTgt spid="105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58"/>
                                        </p:tgtEl>
                                        <p:attrNameLst>
                                          <p:attrName>style.visibility</p:attrName>
                                        </p:attrNameLst>
                                      </p:cBhvr>
                                      <p:to>
                                        <p:strVal val="visible"/>
                                      </p:to>
                                    </p:set>
                                    <p:animEffect filter="fade" transition="in">
                                      <p:cBhvr>
                                        <p:cTn dur="1000"/>
                                        <p:tgtEl>
                                          <p:spTgt spid="10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058"/>
                                        </p:tgtEl>
                                      </p:cBhvr>
                                    </p:animEffect>
                                    <p:set>
                                      <p:cBhvr>
                                        <p:cTn dur="1" fill="hold">
                                          <p:stCondLst>
                                            <p:cond delay="0"/>
                                          </p:stCondLst>
                                        </p:cTn>
                                        <p:tgtEl>
                                          <p:spTgt spid="105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59"/>
                                        </p:tgtEl>
                                        <p:attrNameLst>
                                          <p:attrName>style.visibility</p:attrName>
                                        </p:attrNameLst>
                                      </p:cBhvr>
                                      <p:to>
                                        <p:strVal val="visible"/>
                                      </p:to>
                                    </p:set>
                                    <p:animEffect filter="fade" transition="in">
                                      <p:cBhvr>
                                        <p:cTn dur="1000"/>
                                        <p:tgtEl>
                                          <p:spTgt spid="10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6"/>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Sensors are everywhere!</a:t>
            </a:r>
            <a:endParaRPr/>
          </a:p>
        </p:txBody>
      </p:sp>
      <p:pic>
        <p:nvPicPr>
          <p:cNvPr id="138" name="Google Shape;138;p16"/>
          <p:cNvPicPr preferRelativeResize="0"/>
          <p:nvPr/>
        </p:nvPicPr>
        <p:blipFill>
          <a:blip r:embed="rId3">
            <a:alphaModFix/>
          </a:blip>
          <a:stretch>
            <a:fillRect/>
          </a:stretch>
        </p:blipFill>
        <p:spPr>
          <a:xfrm>
            <a:off x="877750" y="1232725"/>
            <a:ext cx="3694247" cy="1833702"/>
          </a:xfrm>
          <a:prstGeom prst="rect">
            <a:avLst/>
          </a:prstGeom>
          <a:noFill/>
          <a:ln>
            <a:noFill/>
          </a:ln>
        </p:spPr>
      </p:pic>
      <p:pic>
        <p:nvPicPr>
          <p:cNvPr id="139" name="Google Shape;139;p16"/>
          <p:cNvPicPr preferRelativeResize="0"/>
          <p:nvPr/>
        </p:nvPicPr>
        <p:blipFill>
          <a:blip r:embed="rId4">
            <a:alphaModFix/>
          </a:blip>
          <a:stretch>
            <a:fillRect/>
          </a:stretch>
        </p:blipFill>
        <p:spPr>
          <a:xfrm>
            <a:off x="5609724" y="486812"/>
            <a:ext cx="3006424" cy="1980800"/>
          </a:xfrm>
          <a:prstGeom prst="rect">
            <a:avLst/>
          </a:prstGeom>
          <a:noFill/>
          <a:ln>
            <a:noFill/>
          </a:ln>
        </p:spPr>
      </p:pic>
      <p:pic>
        <p:nvPicPr>
          <p:cNvPr id="140" name="Google Shape;140;p16"/>
          <p:cNvPicPr preferRelativeResize="0"/>
          <p:nvPr/>
        </p:nvPicPr>
        <p:blipFill>
          <a:blip r:embed="rId5">
            <a:alphaModFix/>
          </a:blip>
          <a:stretch>
            <a:fillRect/>
          </a:stretch>
        </p:blipFill>
        <p:spPr>
          <a:xfrm>
            <a:off x="5419025" y="2467625"/>
            <a:ext cx="3289250" cy="2332720"/>
          </a:xfrm>
          <a:prstGeom prst="rect">
            <a:avLst/>
          </a:prstGeom>
          <a:noFill/>
          <a:ln>
            <a:noFill/>
          </a:ln>
        </p:spPr>
      </p:pic>
      <p:grpSp>
        <p:nvGrpSpPr>
          <p:cNvPr id="141" name="Google Shape;141;p16"/>
          <p:cNvGrpSpPr/>
          <p:nvPr/>
        </p:nvGrpSpPr>
        <p:grpSpPr>
          <a:xfrm>
            <a:off x="258757" y="3066416"/>
            <a:ext cx="4362897" cy="1760199"/>
            <a:chOff x="4005051" y="821418"/>
            <a:chExt cx="5214411" cy="2411892"/>
          </a:xfrm>
        </p:grpSpPr>
        <p:grpSp>
          <p:nvGrpSpPr>
            <p:cNvPr id="142" name="Google Shape;142;p16"/>
            <p:cNvGrpSpPr/>
            <p:nvPr/>
          </p:nvGrpSpPr>
          <p:grpSpPr>
            <a:xfrm>
              <a:off x="4005051" y="821418"/>
              <a:ext cx="5214411" cy="2411892"/>
              <a:chOff x="3508642" y="1157490"/>
              <a:chExt cx="5834632" cy="2698771"/>
            </a:xfrm>
          </p:grpSpPr>
          <p:pic>
            <p:nvPicPr>
              <p:cNvPr id="143" name="Google Shape;143;p16"/>
              <p:cNvPicPr preferRelativeResize="0"/>
              <p:nvPr/>
            </p:nvPicPr>
            <p:blipFill>
              <a:blip r:embed="rId6">
                <a:alphaModFix/>
              </a:blip>
              <a:stretch>
                <a:fillRect/>
              </a:stretch>
            </p:blipFill>
            <p:spPr>
              <a:xfrm>
                <a:off x="4768190" y="1880462"/>
                <a:ext cx="3356549" cy="1975800"/>
              </a:xfrm>
              <a:prstGeom prst="rect">
                <a:avLst/>
              </a:prstGeom>
              <a:noFill/>
              <a:ln>
                <a:noFill/>
              </a:ln>
            </p:spPr>
          </p:pic>
          <p:grpSp>
            <p:nvGrpSpPr>
              <p:cNvPr id="144" name="Google Shape;144;p16"/>
              <p:cNvGrpSpPr/>
              <p:nvPr/>
            </p:nvGrpSpPr>
            <p:grpSpPr>
              <a:xfrm>
                <a:off x="4781946" y="1157490"/>
                <a:ext cx="2111791" cy="789823"/>
                <a:chOff x="4781946" y="1157490"/>
                <a:chExt cx="2111791" cy="789823"/>
              </a:xfrm>
            </p:grpSpPr>
            <p:pic>
              <p:nvPicPr>
                <p:cNvPr id="145" name="Google Shape;145;p16"/>
                <p:cNvPicPr preferRelativeResize="0"/>
                <p:nvPr/>
              </p:nvPicPr>
              <p:blipFill>
                <a:blip r:embed="rId7">
                  <a:alphaModFix/>
                </a:blip>
                <a:stretch>
                  <a:fillRect/>
                </a:stretch>
              </p:blipFill>
              <p:spPr>
                <a:xfrm>
                  <a:off x="5879594" y="1374613"/>
                  <a:ext cx="1014143" cy="572700"/>
                </a:xfrm>
                <a:prstGeom prst="rect">
                  <a:avLst/>
                </a:prstGeom>
                <a:noFill/>
                <a:ln>
                  <a:noFill/>
                </a:ln>
              </p:spPr>
            </p:pic>
            <p:sp>
              <p:nvSpPr>
                <p:cNvPr id="146" name="Google Shape;146;p16"/>
                <p:cNvSpPr txBox="1"/>
                <p:nvPr/>
              </p:nvSpPr>
              <p:spPr>
                <a:xfrm>
                  <a:off x="4781946" y="1157490"/>
                  <a:ext cx="14499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IMU and Magnetometer</a:t>
                  </a:r>
                  <a:endParaRPr sz="800"/>
                </a:p>
              </p:txBody>
            </p:sp>
          </p:grpSp>
          <p:grpSp>
            <p:nvGrpSpPr>
              <p:cNvPr id="147" name="Google Shape;147;p16"/>
              <p:cNvGrpSpPr/>
              <p:nvPr/>
            </p:nvGrpSpPr>
            <p:grpSpPr>
              <a:xfrm>
                <a:off x="3508642" y="1477913"/>
                <a:ext cx="3212959" cy="1234350"/>
                <a:chOff x="3508642" y="1477913"/>
                <a:chExt cx="3212959" cy="1234350"/>
              </a:xfrm>
            </p:grpSpPr>
            <p:grpSp>
              <p:nvGrpSpPr>
                <p:cNvPr id="148" name="Google Shape;148;p16"/>
                <p:cNvGrpSpPr/>
                <p:nvPr/>
              </p:nvGrpSpPr>
              <p:grpSpPr>
                <a:xfrm>
                  <a:off x="3508642" y="1477913"/>
                  <a:ext cx="1353000" cy="876898"/>
                  <a:chOff x="3508642" y="1782713"/>
                  <a:chExt cx="1353000" cy="876898"/>
                </a:xfrm>
              </p:grpSpPr>
              <p:pic>
                <p:nvPicPr>
                  <p:cNvPr id="149" name="Google Shape;149;p16"/>
                  <p:cNvPicPr preferRelativeResize="0"/>
                  <p:nvPr/>
                </p:nvPicPr>
                <p:blipFill rotWithShape="1">
                  <a:blip r:embed="rId8">
                    <a:alphaModFix/>
                  </a:blip>
                  <a:srcRect b="18499" l="7675" r="10229" t="23959"/>
                  <a:stretch/>
                </p:blipFill>
                <p:spPr>
                  <a:xfrm>
                    <a:off x="3776589" y="1782713"/>
                    <a:ext cx="817112" cy="572700"/>
                  </a:xfrm>
                  <a:prstGeom prst="rect">
                    <a:avLst/>
                  </a:prstGeom>
                  <a:noFill/>
                  <a:ln>
                    <a:noFill/>
                  </a:ln>
                </p:spPr>
              </p:pic>
              <p:sp>
                <p:nvSpPr>
                  <p:cNvPr id="150" name="Google Shape;150;p16"/>
                  <p:cNvSpPr txBox="1"/>
                  <p:nvPr/>
                </p:nvSpPr>
                <p:spPr>
                  <a:xfrm>
                    <a:off x="3508642" y="2247711"/>
                    <a:ext cx="13530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Forward </a:t>
                    </a:r>
                    <a:br>
                      <a:rPr lang="en" sz="800"/>
                    </a:br>
                    <a:r>
                      <a:rPr lang="en" sz="800"/>
                      <a:t>Vision Sensors</a:t>
                    </a:r>
                    <a:endParaRPr sz="800"/>
                  </a:p>
                </p:txBody>
              </p:sp>
            </p:grpSp>
            <p:cxnSp>
              <p:nvCxnSpPr>
                <p:cNvPr id="151" name="Google Shape;151;p16"/>
                <p:cNvCxnSpPr>
                  <a:stCxn id="149" idx="3"/>
                </p:cNvCxnSpPr>
                <p:nvPr/>
              </p:nvCxnSpPr>
              <p:spPr>
                <a:xfrm>
                  <a:off x="4593701" y="1764263"/>
                  <a:ext cx="1282200" cy="948000"/>
                </a:xfrm>
                <a:prstGeom prst="straightConnector1">
                  <a:avLst/>
                </a:prstGeom>
                <a:noFill/>
                <a:ln cap="flat" cmpd="sng" w="9525">
                  <a:solidFill>
                    <a:schemeClr val="accent4"/>
                  </a:solidFill>
                  <a:prstDash val="solid"/>
                  <a:round/>
                  <a:headEnd len="med" w="med" type="none"/>
                  <a:tailEnd len="med" w="med" type="none"/>
                </a:ln>
              </p:spPr>
            </p:cxnSp>
            <p:cxnSp>
              <p:nvCxnSpPr>
                <p:cNvPr id="152" name="Google Shape;152;p16"/>
                <p:cNvCxnSpPr>
                  <a:stCxn id="149" idx="3"/>
                </p:cNvCxnSpPr>
                <p:nvPr/>
              </p:nvCxnSpPr>
              <p:spPr>
                <a:xfrm>
                  <a:off x="4593701" y="1764263"/>
                  <a:ext cx="2127900" cy="948000"/>
                </a:xfrm>
                <a:prstGeom prst="straightConnector1">
                  <a:avLst/>
                </a:prstGeom>
                <a:noFill/>
                <a:ln cap="flat" cmpd="sng" w="9525">
                  <a:solidFill>
                    <a:schemeClr val="accent4"/>
                  </a:solidFill>
                  <a:prstDash val="solid"/>
                  <a:round/>
                  <a:headEnd len="med" w="med" type="none"/>
                  <a:tailEnd len="med" w="med" type="none"/>
                </a:ln>
              </p:spPr>
            </p:cxnSp>
          </p:grpSp>
          <p:grpSp>
            <p:nvGrpSpPr>
              <p:cNvPr id="153" name="Google Shape;153;p16"/>
              <p:cNvGrpSpPr/>
              <p:nvPr/>
            </p:nvGrpSpPr>
            <p:grpSpPr>
              <a:xfrm>
                <a:off x="3675686" y="2863907"/>
                <a:ext cx="2447648" cy="874748"/>
                <a:chOff x="3675686" y="2863907"/>
                <a:chExt cx="2447648" cy="874748"/>
              </a:xfrm>
            </p:grpSpPr>
            <p:grpSp>
              <p:nvGrpSpPr>
                <p:cNvPr id="154" name="Google Shape;154;p16"/>
                <p:cNvGrpSpPr/>
                <p:nvPr/>
              </p:nvGrpSpPr>
              <p:grpSpPr>
                <a:xfrm>
                  <a:off x="3675686" y="2863907"/>
                  <a:ext cx="800348" cy="874748"/>
                  <a:chOff x="3929711" y="2940120"/>
                  <a:chExt cx="800348" cy="874748"/>
                </a:xfrm>
              </p:grpSpPr>
              <p:pic>
                <p:nvPicPr>
                  <p:cNvPr id="155" name="Google Shape;155;p16"/>
                  <p:cNvPicPr preferRelativeResize="0"/>
                  <p:nvPr/>
                </p:nvPicPr>
                <p:blipFill>
                  <a:blip r:embed="rId9">
                    <a:alphaModFix/>
                  </a:blip>
                  <a:stretch>
                    <a:fillRect/>
                  </a:stretch>
                </p:blipFill>
                <p:spPr>
                  <a:xfrm>
                    <a:off x="3929711" y="2940120"/>
                    <a:ext cx="800348" cy="640150"/>
                  </a:xfrm>
                  <a:prstGeom prst="rect">
                    <a:avLst/>
                  </a:prstGeom>
                  <a:noFill/>
                  <a:ln>
                    <a:noFill/>
                  </a:ln>
                </p:spPr>
              </p:pic>
              <p:sp>
                <p:nvSpPr>
                  <p:cNvPr id="156" name="Google Shape;156;p16"/>
                  <p:cNvSpPr txBox="1"/>
                  <p:nvPr/>
                </p:nvSpPr>
                <p:spPr>
                  <a:xfrm>
                    <a:off x="3953519" y="3513968"/>
                    <a:ext cx="7527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Camera</a:t>
                    </a:r>
                    <a:endParaRPr sz="800"/>
                  </a:p>
                </p:txBody>
              </p:sp>
            </p:grpSp>
            <p:cxnSp>
              <p:nvCxnSpPr>
                <p:cNvPr id="157" name="Google Shape;157;p16"/>
                <p:cNvCxnSpPr>
                  <a:stCxn id="155" idx="3"/>
                </p:cNvCxnSpPr>
                <p:nvPr/>
              </p:nvCxnSpPr>
              <p:spPr>
                <a:xfrm flipH="1" rot="10800000">
                  <a:off x="4476034" y="3140182"/>
                  <a:ext cx="1647300" cy="43800"/>
                </a:xfrm>
                <a:prstGeom prst="straightConnector1">
                  <a:avLst/>
                </a:prstGeom>
                <a:noFill/>
                <a:ln cap="flat" cmpd="sng" w="9525">
                  <a:solidFill>
                    <a:schemeClr val="accent4"/>
                  </a:solidFill>
                  <a:prstDash val="solid"/>
                  <a:round/>
                  <a:headEnd len="med" w="med" type="none"/>
                  <a:tailEnd len="med" w="med" type="none"/>
                </a:ln>
              </p:spPr>
            </p:cxnSp>
          </p:grpSp>
          <p:grpSp>
            <p:nvGrpSpPr>
              <p:cNvPr id="158" name="Google Shape;158;p16"/>
              <p:cNvGrpSpPr/>
              <p:nvPr/>
            </p:nvGrpSpPr>
            <p:grpSpPr>
              <a:xfrm>
                <a:off x="6605643" y="2789181"/>
                <a:ext cx="2208542" cy="904511"/>
                <a:chOff x="6605643" y="2789181"/>
                <a:chExt cx="2208542" cy="904511"/>
              </a:xfrm>
            </p:grpSpPr>
            <p:grpSp>
              <p:nvGrpSpPr>
                <p:cNvPr id="159" name="Google Shape;159;p16"/>
                <p:cNvGrpSpPr/>
                <p:nvPr/>
              </p:nvGrpSpPr>
              <p:grpSpPr>
                <a:xfrm>
                  <a:off x="7191185" y="2897631"/>
                  <a:ext cx="1623000" cy="796061"/>
                  <a:chOff x="7191185" y="2897631"/>
                  <a:chExt cx="1623000" cy="796061"/>
                </a:xfrm>
              </p:grpSpPr>
              <p:sp>
                <p:nvSpPr>
                  <p:cNvPr id="160" name="Google Shape;160;p16"/>
                  <p:cNvSpPr txBox="1"/>
                  <p:nvPr/>
                </p:nvSpPr>
                <p:spPr>
                  <a:xfrm>
                    <a:off x="7191185" y="3392792"/>
                    <a:ext cx="16230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Ultrasonic and Bottom Vision Sensors</a:t>
                    </a:r>
                    <a:endParaRPr sz="800"/>
                  </a:p>
                </p:txBody>
              </p:sp>
              <p:pic>
                <p:nvPicPr>
                  <p:cNvPr id="161" name="Google Shape;161;p16"/>
                  <p:cNvPicPr preferRelativeResize="0"/>
                  <p:nvPr/>
                </p:nvPicPr>
                <p:blipFill rotWithShape="1">
                  <a:blip r:embed="rId10">
                    <a:alphaModFix/>
                  </a:blip>
                  <a:srcRect b="22347" l="16588" r="25390" t="21951"/>
                  <a:stretch/>
                </p:blipFill>
                <p:spPr>
                  <a:xfrm>
                    <a:off x="7554843" y="2897631"/>
                    <a:ext cx="895686" cy="572700"/>
                  </a:xfrm>
                  <a:prstGeom prst="rect">
                    <a:avLst/>
                  </a:prstGeom>
                  <a:noFill/>
                  <a:ln>
                    <a:noFill/>
                  </a:ln>
                </p:spPr>
              </p:pic>
            </p:grpSp>
            <p:cxnSp>
              <p:nvCxnSpPr>
                <p:cNvPr id="162" name="Google Shape;162;p16"/>
                <p:cNvCxnSpPr>
                  <a:endCxn id="161" idx="1"/>
                </p:cNvCxnSpPr>
                <p:nvPr/>
              </p:nvCxnSpPr>
              <p:spPr>
                <a:xfrm>
                  <a:off x="6605643" y="2789181"/>
                  <a:ext cx="949200" cy="394800"/>
                </a:xfrm>
                <a:prstGeom prst="straightConnector1">
                  <a:avLst/>
                </a:prstGeom>
                <a:noFill/>
                <a:ln cap="flat" cmpd="sng" w="9525">
                  <a:solidFill>
                    <a:schemeClr val="accent4"/>
                  </a:solidFill>
                  <a:prstDash val="solid"/>
                  <a:round/>
                  <a:headEnd len="med" w="med" type="none"/>
                  <a:tailEnd len="med" w="med" type="none"/>
                </a:ln>
              </p:spPr>
            </p:cxnSp>
          </p:grpSp>
          <p:grpSp>
            <p:nvGrpSpPr>
              <p:cNvPr id="163" name="Google Shape;163;p16"/>
              <p:cNvGrpSpPr/>
              <p:nvPr/>
            </p:nvGrpSpPr>
            <p:grpSpPr>
              <a:xfrm>
                <a:off x="6968501" y="1580422"/>
                <a:ext cx="2374773" cy="1001964"/>
                <a:chOff x="6968501" y="1580422"/>
                <a:chExt cx="2374773" cy="1001964"/>
              </a:xfrm>
            </p:grpSpPr>
            <p:grpSp>
              <p:nvGrpSpPr>
                <p:cNvPr id="164" name="Google Shape;164;p16"/>
                <p:cNvGrpSpPr/>
                <p:nvPr/>
              </p:nvGrpSpPr>
              <p:grpSpPr>
                <a:xfrm>
                  <a:off x="8290901" y="1580422"/>
                  <a:ext cx="1052373" cy="1001964"/>
                  <a:chOff x="7961651" y="1365834"/>
                  <a:chExt cx="1052373" cy="1001964"/>
                </a:xfrm>
              </p:grpSpPr>
              <p:pic>
                <p:nvPicPr>
                  <p:cNvPr id="165" name="Google Shape;165;p16"/>
                  <p:cNvPicPr preferRelativeResize="0"/>
                  <p:nvPr/>
                </p:nvPicPr>
                <p:blipFill>
                  <a:blip r:embed="rId11">
                    <a:alphaModFix/>
                  </a:blip>
                  <a:stretch>
                    <a:fillRect/>
                  </a:stretch>
                </p:blipFill>
                <p:spPr>
                  <a:xfrm>
                    <a:off x="7961651" y="1674548"/>
                    <a:ext cx="1052373" cy="693251"/>
                  </a:xfrm>
                  <a:prstGeom prst="rect">
                    <a:avLst/>
                  </a:prstGeom>
                  <a:noFill/>
                  <a:ln>
                    <a:noFill/>
                  </a:ln>
                </p:spPr>
              </p:pic>
              <p:sp>
                <p:nvSpPr>
                  <p:cNvPr id="166" name="Google Shape;166;p16"/>
                  <p:cNvSpPr txBox="1"/>
                  <p:nvPr/>
                </p:nvSpPr>
                <p:spPr>
                  <a:xfrm>
                    <a:off x="8128545" y="1365834"/>
                    <a:ext cx="7527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Infrared</a:t>
                    </a:r>
                    <a:endParaRPr sz="800"/>
                  </a:p>
                </p:txBody>
              </p:sp>
            </p:grpSp>
            <p:cxnSp>
              <p:nvCxnSpPr>
                <p:cNvPr id="167" name="Google Shape;167;p16"/>
                <p:cNvCxnSpPr>
                  <a:endCxn id="165" idx="1"/>
                </p:cNvCxnSpPr>
                <p:nvPr/>
              </p:nvCxnSpPr>
              <p:spPr>
                <a:xfrm flipH="1" rot="10800000">
                  <a:off x="6968501" y="2235761"/>
                  <a:ext cx="1322400" cy="279600"/>
                </a:xfrm>
                <a:prstGeom prst="straightConnector1">
                  <a:avLst/>
                </a:prstGeom>
                <a:noFill/>
                <a:ln cap="flat" cmpd="sng" w="9525">
                  <a:solidFill>
                    <a:schemeClr val="accent4"/>
                  </a:solidFill>
                  <a:prstDash val="solid"/>
                  <a:round/>
                  <a:headEnd len="med" w="med" type="none"/>
                  <a:tailEnd len="med" w="med" type="none"/>
                </a:ln>
              </p:spPr>
            </p:cxnSp>
          </p:grpSp>
        </p:grpSp>
        <p:cxnSp>
          <p:nvCxnSpPr>
            <p:cNvPr id="168" name="Google Shape;168;p16"/>
            <p:cNvCxnSpPr>
              <a:stCxn id="145" idx="2"/>
            </p:cNvCxnSpPr>
            <p:nvPr/>
          </p:nvCxnSpPr>
          <p:spPr>
            <a:xfrm>
              <a:off x="6577141" y="1527283"/>
              <a:ext cx="9900" cy="438600"/>
            </a:xfrm>
            <a:prstGeom prst="straightConnector1">
              <a:avLst/>
            </a:prstGeom>
            <a:noFill/>
            <a:ln cap="flat" cmpd="sng" w="9525">
              <a:solidFill>
                <a:schemeClr val="accent4"/>
              </a:solidFill>
              <a:prstDash val="solid"/>
              <a:round/>
              <a:headEnd len="med" w="med" type="none"/>
              <a:tailEnd len="med" w="med" type="none"/>
            </a:ln>
          </p:spPr>
        </p:cxnSp>
      </p:grpSp>
      <p:sp>
        <p:nvSpPr>
          <p:cNvPr id="169" name="Google Shape;169;p16"/>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70" name="Google Shape;170;p16"/>
          <p:cNvSpPr txBox="1"/>
          <p:nvPr/>
        </p:nvSpPr>
        <p:spPr>
          <a:xfrm>
            <a:off x="6036875" y="1031163"/>
            <a:ext cx="2008200" cy="6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D9D9D9"/>
                </a:highlight>
                <a:latin typeface="Calibri"/>
                <a:ea typeface="Calibri"/>
                <a:cs typeface="Calibri"/>
                <a:sym typeface="Calibri"/>
              </a:rPr>
              <a:t>Automotive</a:t>
            </a:r>
            <a:endParaRPr sz="2400">
              <a:highlight>
                <a:srgbClr val="D9D9D9"/>
              </a:highlight>
              <a:latin typeface="Calibri"/>
              <a:ea typeface="Calibri"/>
              <a:cs typeface="Calibri"/>
              <a:sym typeface="Calibri"/>
            </a:endParaRPr>
          </a:p>
        </p:txBody>
      </p:sp>
      <p:sp>
        <p:nvSpPr>
          <p:cNvPr id="171" name="Google Shape;171;p16"/>
          <p:cNvSpPr txBox="1"/>
          <p:nvPr/>
        </p:nvSpPr>
        <p:spPr>
          <a:xfrm>
            <a:off x="1854000" y="1765400"/>
            <a:ext cx="2538000" cy="6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D9D9D9"/>
                </a:highlight>
                <a:latin typeface="Calibri"/>
                <a:ea typeface="Calibri"/>
                <a:cs typeface="Calibri"/>
                <a:sym typeface="Calibri"/>
              </a:rPr>
              <a:t>Manufacturing</a:t>
            </a:r>
            <a:endParaRPr sz="2400">
              <a:highlight>
                <a:srgbClr val="D9D9D9"/>
              </a:highlight>
              <a:latin typeface="Calibri"/>
              <a:ea typeface="Calibri"/>
              <a:cs typeface="Calibri"/>
              <a:sym typeface="Calibri"/>
            </a:endParaRPr>
          </a:p>
        </p:txBody>
      </p:sp>
      <p:sp>
        <p:nvSpPr>
          <p:cNvPr id="172" name="Google Shape;172;p16"/>
          <p:cNvSpPr txBox="1"/>
          <p:nvPr/>
        </p:nvSpPr>
        <p:spPr>
          <a:xfrm>
            <a:off x="6089550" y="3555400"/>
            <a:ext cx="19482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highlight>
                  <a:srgbClr val="D9D9D9"/>
                </a:highlight>
                <a:latin typeface="Calibri"/>
                <a:ea typeface="Calibri"/>
                <a:cs typeface="Calibri"/>
                <a:sym typeface="Calibri"/>
              </a:rPr>
              <a:t>IoT</a:t>
            </a:r>
            <a:endParaRPr sz="2400">
              <a:highlight>
                <a:srgbClr val="D9D9D9"/>
              </a:highlight>
              <a:latin typeface="Calibri"/>
              <a:ea typeface="Calibri"/>
              <a:cs typeface="Calibri"/>
              <a:sym typeface="Calibri"/>
            </a:endParaRPr>
          </a:p>
        </p:txBody>
      </p:sp>
      <p:sp>
        <p:nvSpPr>
          <p:cNvPr id="173" name="Google Shape;173;p16"/>
          <p:cNvSpPr txBox="1"/>
          <p:nvPr/>
        </p:nvSpPr>
        <p:spPr>
          <a:xfrm>
            <a:off x="1905900" y="3647075"/>
            <a:ext cx="10686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highlight>
                  <a:srgbClr val="D9D9D9"/>
                </a:highlight>
                <a:latin typeface="Calibri"/>
                <a:ea typeface="Calibri"/>
                <a:cs typeface="Calibri"/>
                <a:sym typeface="Calibri"/>
              </a:rPr>
              <a:t>Drones</a:t>
            </a:r>
            <a:endParaRPr sz="2400">
              <a:highlight>
                <a:srgbClr val="D9D9D9"/>
              </a:highlight>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34"/>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Defense Systematization:</a:t>
            </a:r>
            <a:endParaRPr/>
          </a:p>
          <a:p>
            <a:pPr indent="0" lvl="0" marL="0" rtl="0" algn="l">
              <a:spcBef>
                <a:spcPts val="0"/>
              </a:spcBef>
              <a:spcAft>
                <a:spcPts val="0"/>
              </a:spcAft>
              <a:buNone/>
            </a:pPr>
            <a:r>
              <a:rPr lang="en" sz="2400">
                <a:solidFill>
                  <a:srgbClr val="666666"/>
                </a:solidFill>
              </a:rPr>
              <a:t>Prevention</a:t>
            </a:r>
            <a:endParaRPr sz="2400">
              <a:solidFill>
                <a:srgbClr val="666666"/>
              </a:solidFill>
            </a:endParaRPr>
          </a:p>
        </p:txBody>
      </p:sp>
      <p:sp>
        <p:nvSpPr>
          <p:cNvPr id="1065" name="Google Shape;1065;p34"/>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1066" name="Google Shape;1066;p34"/>
          <p:cNvSpPr/>
          <p:nvPr/>
        </p:nvSpPr>
        <p:spPr>
          <a:xfrm>
            <a:off x="628650" y="1361875"/>
            <a:ext cx="2473800" cy="177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4"/>
          <p:cNvSpPr/>
          <p:nvPr/>
        </p:nvSpPr>
        <p:spPr>
          <a:xfrm>
            <a:off x="3370386" y="1337825"/>
            <a:ext cx="2473800" cy="177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4"/>
          <p:cNvSpPr/>
          <p:nvPr/>
        </p:nvSpPr>
        <p:spPr>
          <a:xfrm>
            <a:off x="6050257" y="1337825"/>
            <a:ext cx="2751000" cy="177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4"/>
          <p:cNvSpPr txBox="1"/>
          <p:nvPr/>
        </p:nvSpPr>
        <p:spPr>
          <a:xfrm>
            <a:off x="628709" y="1366775"/>
            <a:ext cx="2473800" cy="28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Randomization</a:t>
            </a:r>
            <a:endParaRPr b="1" sz="1900">
              <a:latin typeface="Calibri"/>
              <a:ea typeface="Calibri"/>
              <a:cs typeface="Calibri"/>
              <a:sym typeface="Calibri"/>
            </a:endParaRPr>
          </a:p>
        </p:txBody>
      </p:sp>
      <p:sp>
        <p:nvSpPr>
          <p:cNvPr id="1070" name="Google Shape;1070;p34"/>
          <p:cNvSpPr txBox="1"/>
          <p:nvPr/>
        </p:nvSpPr>
        <p:spPr>
          <a:xfrm>
            <a:off x="3370401" y="1366775"/>
            <a:ext cx="2473800" cy="28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Shielding</a:t>
            </a:r>
            <a:endParaRPr b="1" sz="1900">
              <a:latin typeface="Calibri"/>
              <a:ea typeface="Calibri"/>
              <a:cs typeface="Calibri"/>
              <a:sym typeface="Calibri"/>
            </a:endParaRPr>
          </a:p>
        </p:txBody>
      </p:sp>
      <p:sp>
        <p:nvSpPr>
          <p:cNvPr id="1071" name="Google Shape;1071;p34"/>
          <p:cNvSpPr txBox="1"/>
          <p:nvPr/>
        </p:nvSpPr>
        <p:spPr>
          <a:xfrm>
            <a:off x="6006457" y="1366775"/>
            <a:ext cx="2843700" cy="28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Filtering</a:t>
            </a:r>
            <a:endParaRPr b="1" sz="1900">
              <a:latin typeface="Calibri"/>
              <a:ea typeface="Calibri"/>
              <a:cs typeface="Calibri"/>
              <a:sym typeface="Calibri"/>
            </a:endParaRPr>
          </a:p>
        </p:txBody>
      </p:sp>
      <p:sp>
        <p:nvSpPr>
          <p:cNvPr id="1072" name="Google Shape;1072;p34"/>
          <p:cNvSpPr/>
          <p:nvPr/>
        </p:nvSpPr>
        <p:spPr>
          <a:xfrm>
            <a:off x="4872225" y="3271425"/>
            <a:ext cx="3642900" cy="1528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4"/>
          <p:cNvSpPr txBox="1"/>
          <p:nvPr/>
        </p:nvSpPr>
        <p:spPr>
          <a:xfrm>
            <a:off x="4872301" y="3275083"/>
            <a:ext cx="3642900" cy="2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Component Quality Improvement</a:t>
            </a:r>
            <a:endParaRPr b="1"/>
          </a:p>
        </p:txBody>
      </p:sp>
      <p:sp>
        <p:nvSpPr>
          <p:cNvPr id="1074" name="Google Shape;1074;p34"/>
          <p:cNvSpPr/>
          <p:nvPr/>
        </p:nvSpPr>
        <p:spPr>
          <a:xfrm>
            <a:off x="1108975" y="3271425"/>
            <a:ext cx="3642900" cy="1528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4"/>
          <p:cNvSpPr txBox="1"/>
          <p:nvPr/>
        </p:nvSpPr>
        <p:spPr>
          <a:xfrm>
            <a:off x="1109062" y="3275083"/>
            <a:ext cx="3642900" cy="2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Fusion</a:t>
            </a:r>
            <a:endParaRPr b="1" sz="1900">
              <a:latin typeface="Calibri"/>
              <a:ea typeface="Calibri"/>
              <a:cs typeface="Calibri"/>
              <a:sym typeface="Calibri"/>
            </a:endParaRPr>
          </a:p>
        </p:txBody>
      </p:sp>
      <p:pic>
        <p:nvPicPr>
          <p:cNvPr id="1076" name="Google Shape;1076;p34"/>
          <p:cNvPicPr preferRelativeResize="0"/>
          <p:nvPr/>
        </p:nvPicPr>
        <p:blipFill rotWithShape="1">
          <a:blip r:embed="rId3">
            <a:alphaModFix/>
          </a:blip>
          <a:srcRect b="19416" l="0" r="0" t="19410"/>
          <a:stretch/>
        </p:blipFill>
        <p:spPr>
          <a:xfrm>
            <a:off x="3936375" y="1667625"/>
            <a:ext cx="1341809" cy="1326598"/>
          </a:xfrm>
          <a:prstGeom prst="rect">
            <a:avLst/>
          </a:prstGeom>
          <a:noFill/>
          <a:ln>
            <a:noFill/>
          </a:ln>
        </p:spPr>
      </p:pic>
      <p:pic>
        <p:nvPicPr>
          <p:cNvPr id="1077" name="Google Shape;1077;p34"/>
          <p:cNvPicPr preferRelativeResize="0"/>
          <p:nvPr/>
        </p:nvPicPr>
        <p:blipFill rotWithShape="1">
          <a:blip r:embed="rId4">
            <a:alphaModFix/>
          </a:blip>
          <a:srcRect b="21634" l="0" r="0" t="19625"/>
          <a:stretch/>
        </p:blipFill>
        <p:spPr>
          <a:xfrm>
            <a:off x="5320105" y="3647825"/>
            <a:ext cx="2736821" cy="994200"/>
          </a:xfrm>
          <a:prstGeom prst="rect">
            <a:avLst/>
          </a:prstGeom>
          <a:noFill/>
          <a:ln>
            <a:noFill/>
          </a:ln>
        </p:spPr>
      </p:pic>
      <p:pic>
        <p:nvPicPr>
          <p:cNvPr id="1078" name="Google Shape;1078;p34"/>
          <p:cNvPicPr preferRelativeResize="0"/>
          <p:nvPr/>
        </p:nvPicPr>
        <p:blipFill>
          <a:blip r:embed="rId5">
            <a:alphaModFix/>
          </a:blip>
          <a:stretch>
            <a:fillRect/>
          </a:stretch>
        </p:blipFill>
        <p:spPr>
          <a:xfrm>
            <a:off x="7086575" y="1951100"/>
            <a:ext cx="759625" cy="759625"/>
          </a:xfrm>
          <a:prstGeom prst="rect">
            <a:avLst/>
          </a:prstGeom>
          <a:noFill/>
          <a:ln>
            <a:noFill/>
          </a:ln>
        </p:spPr>
      </p:pic>
      <p:pic>
        <p:nvPicPr>
          <p:cNvPr id="1079" name="Google Shape;1079;p34"/>
          <p:cNvPicPr preferRelativeResize="0"/>
          <p:nvPr/>
        </p:nvPicPr>
        <p:blipFill>
          <a:blip r:embed="rId6">
            <a:alphaModFix/>
          </a:blip>
          <a:stretch>
            <a:fillRect/>
          </a:stretch>
        </p:blipFill>
        <p:spPr>
          <a:xfrm>
            <a:off x="6201387" y="1951100"/>
            <a:ext cx="759625" cy="759650"/>
          </a:xfrm>
          <a:prstGeom prst="rect">
            <a:avLst/>
          </a:prstGeom>
          <a:noFill/>
          <a:ln>
            <a:noFill/>
          </a:ln>
        </p:spPr>
      </p:pic>
      <p:pic>
        <p:nvPicPr>
          <p:cNvPr id="1080" name="Google Shape;1080;p34"/>
          <p:cNvPicPr preferRelativeResize="0"/>
          <p:nvPr/>
        </p:nvPicPr>
        <p:blipFill>
          <a:blip r:embed="rId7">
            <a:alphaModFix/>
          </a:blip>
          <a:stretch>
            <a:fillRect/>
          </a:stretch>
        </p:blipFill>
        <p:spPr>
          <a:xfrm>
            <a:off x="7971771" y="1951096"/>
            <a:ext cx="759625" cy="759625"/>
          </a:xfrm>
          <a:prstGeom prst="rect">
            <a:avLst/>
          </a:prstGeom>
          <a:noFill/>
          <a:ln>
            <a:noFill/>
          </a:ln>
        </p:spPr>
      </p:pic>
      <p:pic>
        <p:nvPicPr>
          <p:cNvPr id="1081" name="Google Shape;1081;p34"/>
          <p:cNvPicPr preferRelativeResize="0"/>
          <p:nvPr/>
        </p:nvPicPr>
        <p:blipFill>
          <a:blip r:embed="rId8">
            <a:alphaModFix/>
          </a:blip>
          <a:stretch>
            <a:fillRect/>
          </a:stretch>
        </p:blipFill>
        <p:spPr>
          <a:xfrm>
            <a:off x="1215350" y="1680725"/>
            <a:ext cx="1300399" cy="1300401"/>
          </a:xfrm>
          <a:prstGeom prst="rect">
            <a:avLst/>
          </a:prstGeom>
          <a:noFill/>
          <a:ln>
            <a:noFill/>
          </a:ln>
        </p:spPr>
      </p:pic>
      <p:pic>
        <p:nvPicPr>
          <p:cNvPr id="1082" name="Google Shape;1082;p34"/>
          <p:cNvPicPr preferRelativeResize="0"/>
          <p:nvPr/>
        </p:nvPicPr>
        <p:blipFill>
          <a:blip r:embed="rId9">
            <a:alphaModFix/>
          </a:blip>
          <a:stretch>
            <a:fillRect/>
          </a:stretch>
        </p:blipFill>
        <p:spPr>
          <a:xfrm>
            <a:off x="2040174" y="3572137"/>
            <a:ext cx="1780499" cy="1163963"/>
          </a:xfrm>
          <a:prstGeom prst="rect">
            <a:avLst/>
          </a:prstGeom>
          <a:noFill/>
          <a:ln>
            <a:noFill/>
          </a:ln>
        </p:spPr>
      </p:pic>
      <p:sp>
        <p:nvSpPr>
          <p:cNvPr id="1083" name="Google Shape;1083;p34"/>
          <p:cNvSpPr/>
          <p:nvPr/>
        </p:nvSpPr>
        <p:spPr>
          <a:xfrm>
            <a:off x="628700" y="1337825"/>
            <a:ext cx="2473800" cy="17769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4"/>
          <p:cNvSpPr/>
          <p:nvPr/>
        </p:nvSpPr>
        <p:spPr>
          <a:xfrm>
            <a:off x="3339475" y="1337825"/>
            <a:ext cx="2473800" cy="17769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4"/>
          <p:cNvSpPr/>
          <p:nvPr/>
        </p:nvSpPr>
        <p:spPr>
          <a:xfrm>
            <a:off x="6050250" y="1337825"/>
            <a:ext cx="2751000" cy="17769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4"/>
          <p:cNvSpPr/>
          <p:nvPr/>
        </p:nvSpPr>
        <p:spPr>
          <a:xfrm>
            <a:off x="1108975" y="3265673"/>
            <a:ext cx="3642900" cy="15288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4"/>
          <p:cNvSpPr/>
          <p:nvPr/>
        </p:nvSpPr>
        <p:spPr>
          <a:xfrm>
            <a:off x="4872300" y="3271423"/>
            <a:ext cx="3642900" cy="15288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3"/>
                                        </p:tgtEl>
                                        <p:attrNameLst>
                                          <p:attrName>style.visibility</p:attrName>
                                        </p:attrNameLst>
                                      </p:cBhvr>
                                      <p:to>
                                        <p:strVal val="visible"/>
                                      </p:to>
                                    </p:set>
                                    <p:animEffect filter="fade" transition="in">
                                      <p:cBhvr>
                                        <p:cTn dur="1000"/>
                                        <p:tgtEl>
                                          <p:spTgt spid="10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083"/>
                                        </p:tgtEl>
                                      </p:cBhvr>
                                    </p:animEffect>
                                    <p:set>
                                      <p:cBhvr>
                                        <p:cTn dur="1" fill="hold">
                                          <p:stCondLst>
                                            <p:cond delay="0"/>
                                          </p:stCondLst>
                                        </p:cTn>
                                        <p:tgtEl>
                                          <p:spTgt spid="108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84"/>
                                        </p:tgtEl>
                                        <p:attrNameLst>
                                          <p:attrName>style.visibility</p:attrName>
                                        </p:attrNameLst>
                                      </p:cBhvr>
                                      <p:to>
                                        <p:strVal val="visible"/>
                                      </p:to>
                                    </p:set>
                                    <p:animEffect filter="fade" transition="in">
                                      <p:cBhvr>
                                        <p:cTn dur="1000"/>
                                        <p:tgtEl>
                                          <p:spTgt spid="10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084"/>
                                        </p:tgtEl>
                                      </p:cBhvr>
                                    </p:animEffect>
                                    <p:set>
                                      <p:cBhvr>
                                        <p:cTn dur="1" fill="hold">
                                          <p:stCondLst>
                                            <p:cond delay="0"/>
                                          </p:stCondLst>
                                        </p:cTn>
                                        <p:tgtEl>
                                          <p:spTgt spid="108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85"/>
                                        </p:tgtEl>
                                        <p:attrNameLst>
                                          <p:attrName>style.visibility</p:attrName>
                                        </p:attrNameLst>
                                      </p:cBhvr>
                                      <p:to>
                                        <p:strVal val="visible"/>
                                      </p:to>
                                    </p:set>
                                    <p:animEffect filter="fade" transition="in">
                                      <p:cBhvr>
                                        <p:cTn dur="1000"/>
                                        <p:tgtEl>
                                          <p:spTgt spid="10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085"/>
                                        </p:tgtEl>
                                      </p:cBhvr>
                                    </p:animEffect>
                                    <p:set>
                                      <p:cBhvr>
                                        <p:cTn dur="1" fill="hold">
                                          <p:stCondLst>
                                            <p:cond delay="0"/>
                                          </p:stCondLst>
                                        </p:cTn>
                                        <p:tgtEl>
                                          <p:spTgt spid="108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86"/>
                                        </p:tgtEl>
                                        <p:attrNameLst>
                                          <p:attrName>style.visibility</p:attrName>
                                        </p:attrNameLst>
                                      </p:cBhvr>
                                      <p:to>
                                        <p:strVal val="visible"/>
                                      </p:to>
                                    </p:set>
                                    <p:animEffect filter="fade" transition="in">
                                      <p:cBhvr>
                                        <p:cTn dur="1000"/>
                                        <p:tgtEl>
                                          <p:spTgt spid="10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086"/>
                                        </p:tgtEl>
                                      </p:cBhvr>
                                    </p:animEffect>
                                    <p:set>
                                      <p:cBhvr>
                                        <p:cTn dur="1" fill="hold">
                                          <p:stCondLst>
                                            <p:cond delay="0"/>
                                          </p:stCondLst>
                                        </p:cTn>
                                        <p:tgtEl>
                                          <p:spTgt spid="108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87"/>
                                        </p:tgtEl>
                                        <p:attrNameLst>
                                          <p:attrName>style.visibility</p:attrName>
                                        </p:attrNameLst>
                                      </p:cBhvr>
                                      <p:to>
                                        <p:strVal val="visible"/>
                                      </p:to>
                                    </p:set>
                                    <p:animEffect filter="fade" transition="in">
                                      <p:cBhvr>
                                        <p:cTn dur="1000"/>
                                        <p:tgtEl>
                                          <p:spTgt spid="10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35"/>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Defense systematization</a:t>
            </a:r>
            <a:endParaRPr/>
          </a:p>
        </p:txBody>
      </p:sp>
      <p:pic>
        <p:nvPicPr>
          <p:cNvPr id="1093" name="Google Shape;1093;p35"/>
          <p:cNvPicPr preferRelativeResize="0"/>
          <p:nvPr/>
        </p:nvPicPr>
        <p:blipFill>
          <a:blip r:embed="rId3">
            <a:alphaModFix/>
          </a:blip>
          <a:stretch>
            <a:fillRect/>
          </a:stretch>
        </p:blipFill>
        <p:spPr>
          <a:xfrm>
            <a:off x="379450" y="1282125"/>
            <a:ext cx="8385088" cy="3416399"/>
          </a:xfrm>
          <a:prstGeom prst="rect">
            <a:avLst/>
          </a:prstGeom>
          <a:noFill/>
          <a:ln>
            <a:noFill/>
          </a:ln>
        </p:spPr>
      </p:pic>
      <p:sp>
        <p:nvSpPr>
          <p:cNvPr id="1094" name="Google Shape;1094;p35"/>
          <p:cNvSpPr/>
          <p:nvPr/>
        </p:nvSpPr>
        <p:spPr>
          <a:xfrm>
            <a:off x="823800" y="1515875"/>
            <a:ext cx="1320000" cy="29226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5"/>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1096" name="Google Shape;1096;p35"/>
          <p:cNvSpPr txBox="1"/>
          <p:nvPr/>
        </p:nvSpPr>
        <p:spPr>
          <a:xfrm rot="-5400000">
            <a:off x="-175200" y="2888425"/>
            <a:ext cx="1617900" cy="380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Goal</a:t>
            </a:r>
            <a:endParaRPr sz="1600">
              <a:latin typeface="Calibri"/>
              <a:ea typeface="Calibri"/>
              <a:cs typeface="Calibri"/>
              <a:sym typeface="Calibri"/>
            </a:endParaRPr>
          </a:p>
        </p:txBody>
      </p:sp>
      <p:sp>
        <p:nvSpPr>
          <p:cNvPr id="1097" name="Google Shape;1097;p35"/>
          <p:cNvSpPr txBox="1"/>
          <p:nvPr/>
        </p:nvSpPr>
        <p:spPr>
          <a:xfrm>
            <a:off x="2150000" y="2269325"/>
            <a:ext cx="2322300" cy="16263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Related </a:t>
            </a:r>
            <a:r>
              <a:rPr lang="en" sz="1600">
                <a:latin typeface="Calibri"/>
                <a:ea typeface="Calibri"/>
                <a:cs typeface="Calibri"/>
                <a:sym typeface="Calibri"/>
              </a:rPr>
              <a:t>Component</a:t>
            </a:r>
            <a:r>
              <a:rPr lang="en" sz="1600">
                <a:latin typeface="Calibri"/>
                <a:ea typeface="Calibri"/>
                <a:cs typeface="Calibri"/>
                <a:sym typeface="Calibri"/>
              </a:rPr>
              <a:t>(s)</a:t>
            </a:r>
            <a:endParaRPr sz="1600">
              <a:latin typeface="Calibri"/>
              <a:ea typeface="Calibri"/>
              <a:cs typeface="Calibri"/>
              <a:sym typeface="Calibri"/>
            </a:endParaRPr>
          </a:p>
        </p:txBody>
      </p:sp>
      <p:sp>
        <p:nvSpPr>
          <p:cNvPr id="1098" name="Google Shape;1098;p35"/>
          <p:cNvSpPr txBox="1"/>
          <p:nvPr/>
        </p:nvSpPr>
        <p:spPr>
          <a:xfrm>
            <a:off x="805350" y="2269325"/>
            <a:ext cx="1347600" cy="1617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Category and Subcategory</a:t>
            </a:r>
            <a:endParaRPr sz="1600">
              <a:latin typeface="Calibri"/>
              <a:ea typeface="Calibri"/>
              <a:cs typeface="Calibri"/>
              <a:sym typeface="Calibri"/>
            </a:endParaRPr>
          </a:p>
        </p:txBody>
      </p:sp>
      <p:sp>
        <p:nvSpPr>
          <p:cNvPr id="1099" name="Google Shape;1099;p35"/>
          <p:cNvSpPr txBox="1"/>
          <p:nvPr/>
        </p:nvSpPr>
        <p:spPr>
          <a:xfrm>
            <a:off x="4478425" y="2269325"/>
            <a:ext cx="2162100" cy="16263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Injection and Shaping Steps</a:t>
            </a:r>
            <a:endParaRPr sz="1600">
              <a:latin typeface="Calibri"/>
              <a:ea typeface="Calibri"/>
              <a:cs typeface="Calibri"/>
              <a:sym typeface="Calibri"/>
            </a:endParaRPr>
          </a:p>
        </p:txBody>
      </p:sp>
      <p:sp>
        <p:nvSpPr>
          <p:cNvPr id="1100" name="Google Shape;1100;p35"/>
          <p:cNvSpPr txBox="1"/>
          <p:nvPr/>
        </p:nvSpPr>
        <p:spPr>
          <a:xfrm rot="-5400000">
            <a:off x="6015200" y="2900825"/>
            <a:ext cx="1626300" cy="3633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Xfer Function</a:t>
            </a:r>
            <a:endParaRPr sz="1600">
              <a:latin typeface="Calibri"/>
              <a:ea typeface="Calibri"/>
              <a:cs typeface="Calibri"/>
              <a:sym typeface="Calibri"/>
            </a:endParaRPr>
          </a:p>
        </p:txBody>
      </p:sp>
      <p:sp>
        <p:nvSpPr>
          <p:cNvPr id="1101" name="Google Shape;1101;p35"/>
          <p:cNvSpPr txBox="1"/>
          <p:nvPr/>
        </p:nvSpPr>
        <p:spPr>
          <a:xfrm>
            <a:off x="7016300" y="2269400"/>
            <a:ext cx="1659300" cy="16263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Paper</a:t>
            </a:r>
            <a:endParaRPr sz="1600">
              <a:latin typeface="Calibri"/>
              <a:ea typeface="Calibri"/>
              <a:cs typeface="Calibri"/>
              <a:sym typeface="Calibri"/>
            </a:endParaRPr>
          </a:p>
        </p:txBody>
      </p:sp>
      <p:sp>
        <p:nvSpPr>
          <p:cNvPr id="1102" name="Google Shape;1102;p35"/>
          <p:cNvSpPr/>
          <p:nvPr/>
        </p:nvSpPr>
        <p:spPr>
          <a:xfrm>
            <a:off x="4467682" y="1515876"/>
            <a:ext cx="2162100" cy="29226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5"/>
          <p:cNvSpPr/>
          <p:nvPr/>
        </p:nvSpPr>
        <p:spPr>
          <a:xfrm>
            <a:off x="7016300" y="1515875"/>
            <a:ext cx="1659300" cy="29226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5"/>
          <p:cNvSpPr/>
          <p:nvPr/>
        </p:nvSpPr>
        <p:spPr>
          <a:xfrm>
            <a:off x="6646700" y="1515875"/>
            <a:ext cx="352200" cy="29226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5"/>
          <p:cNvSpPr/>
          <p:nvPr/>
        </p:nvSpPr>
        <p:spPr>
          <a:xfrm>
            <a:off x="2152927" y="1515875"/>
            <a:ext cx="2297700" cy="29226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5"/>
          <p:cNvSpPr/>
          <p:nvPr/>
        </p:nvSpPr>
        <p:spPr>
          <a:xfrm>
            <a:off x="465405" y="1515876"/>
            <a:ext cx="352200" cy="29226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36"/>
          <p:cNvSpPr/>
          <p:nvPr/>
        </p:nvSpPr>
        <p:spPr>
          <a:xfrm>
            <a:off x="129550" y="1402450"/>
            <a:ext cx="8347500" cy="9960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6"/>
          <p:cNvSpPr txBox="1"/>
          <p:nvPr/>
        </p:nvSpPr>
        <p:spPr>
          <a:xfrm>
            <a:off x="392975" y="309625"/>
            <a:ext cx="8136000" cy="899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300">
                <a:solidFill>
                  <a:schemeClr val="dk1"/>
                </a:solidFill>
                <a:latin typeface="Calibri"/>
                <a:ea typeface="Calibri"/>
                <a:cs typeface="Calibri"/>
                <a:sym typeface="Calibri"/>
              </a:rPr>
              <a:t>Prediction: Attacks</a:t>
            </a:r>
            <a:endParaRPr sz="2400">
              <a:solidFill>
                <a:srgbClr val="666666"/>
              </a:solidFill>
              <a:latin typeface="Calibri"/>
              <a:ea typeface="Calibri"/>
              <a:cs typeface="Calibri"/>
              <a:sym typeface="Calibri"/>
            </a:endParaRPr>
          </a:p>
        </p:txBody>
      </p:sp>
      <p:sp>
        <p:nvSpPr>
          <p:cNvPr id="1113" name="Google Shape;1113;p36"/>
          <p:cNvSpPr/>
          <p:nvPr/>
        </p:nvSpPr>
        <p:spPr>
          <a:xfrm>
            <a:off x="1978175" y="2470175"/>
            <a:ext cx="4922700" cy="10971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6"/>
          <p:cNvSpPr/>
          <p:nvPr/>
        </p:nvSpPr>
        <p:spPr>
          <a:xfrm>
            <a:off x="5955850" y="2571725"/>
            <a:ext cx="852300" cy="899700"/>
          </a:xfrm>
          <a:prstGeom prst="rect">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1115" name="Google Shape;1115;p36"/>
          <p:cNvSpPr/>
          <p:nvPr/>
        </p:nvSpPr>
        <p:spPr>
          <a:xfrm>
            <a:off x="4735100" y="2571825"/>
            <a:ext cx="852300" cy="899700"/>
          </a:xfrm>
          <a:prstGeom prst="rect">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pic>
        <p:nvPicPr>
          <p:cNvPr id="1116" name="Google Shape;1116;p36"/>
          <p:cNvPicPr preferRelativeResize="0"/>
          <p:nvPr/>
        </p:nvPicPr>
        <p:blipFill rotWithShape="1">
          <a:blip r:embed="rId3">
            <a:alphaModFix/>
          </a:blip>
          <a:srcRect b="29803" l="14057" r="13776" t="30758"/>
          <a:stretch/>
        </p:blipFill>
        <p:spPr>
          <a:xfrm>
            <a:off x="3065966" y="2665409"/>
            <a:ext cx="368578" cy="234504"/>
          </a:xfrm>
          <a:prstGeom prst="rect">
            <a:avLst/>
          </a:prstGeom>
          <a:noFill/>
          <a:ln>
            <a:noFill/>
          </a:ln>
        </p:spPr>
      </p:pic>
      <p:sp>
        <p:nvSpPr>
          <p:cNvPr id="1117" name="Google Shape;1117;p36"/>
          <p:cNvSpPr/>
          <p:nvPr/>
        </p:nvSpPr>
        <p:spPr>
          <a:xfrm>
            <a:off x="2081875" y="2571725"/>
            <a:ext cx="916500" cy="899700"/>
          </a:xfrm>
          <a:prstGeom prst="rect">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pic>
        <p:nvPicPr>
          <p:cNvPr descr="“microphone icon”的图片搜索结果" id="1118" name="Google Shape;1118;p36"/>
          <p:cNvPicPr preferRelativeResize="0"/>
          <p:nvPr/>
        </p:nvPicPr>
        <p:blipFill rotWithShape="1">
          <a:blip r:embed="rId4">
            <a:alphaModFix/>
          </a:blip>
          <a:srcRect b="0" l="0" r="0" t="0"/>
          <a:stretch/>
        </p:blipFill>
        <p:spPr>
          <a:xfrm>
            <a:off x="2301729" y="2702050"/>
            <a:ext cx="473900" cy="473900"/>
          </a:xfrm>
          <a:prstGeom prst="rect">
            <a:avLst/>
          </a:prstGeom>
          <a:noFill/>
          <a:ln>
            <a:noFill/>
          </a:ln>
        </p:spPr>
      </p:pic>
      <p:sp>
        <p:nvSpPr>
          <p:cNvPr id="1119" name="Google Shape;1119;p36"/>
          <p:cNvSpPr txBox="1"/>
          <p:nvPr/>
        </p:nvSpPr>
        <p:spPr>
          <a:xfrm>
            <a:off x="7945803" y="2604827"/>
            <a:ext cx="11196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latin typeface="Calibri"/>
                <a:ea typeface="Calibri"/>
                <a:cs typeface="Calibri"/>
                <a:sym typeface="Calibri"/>
              </a:rPr>
              <a:t>Malicious</a:t>
            </a:r>
            <a:endParaRPr i="1" sz="1800">
              <a:latin typeface="Calibri"/>
              <a:ea typeface="Calibri"/>
              <a:cs typeface="Calibri"/>
              <a:sym typeface="Calibri"/>
            </a:endParaRPr>
          </a:p>
          <a:p>
            <a:pPr indent="0" lvl="0" marL="0" rtl="0" algn="ctr">
              <a:spcBef>
                <a:spcPts val="0"/>
              </a:spcBef>
              <a:spcAft>
                <a:spcPts val="0"/>
              </a:spcAft>
              <a:buNone/>
            </a:pPr>
            <a:r>
              <a:rPr i="1" lang="en" sz="1800">
                <a:latin typeface="Calibri"/>
                <a:ea typeface="Calibri"/>
                <a:cs typeface="Calibri"/>
                <a:sym typeface="Calibri"/>
              </a:rPr>
              <a:t>Audio</a:t>
            </a:r>
            <a:endParaRPr i="1" sz="1800">
              <a:latin typeface="Calibri"/>
              <a:ea typeface="Calibri"/>
              <a:cs typeface="Calibri"/>
              <a:sym typeface="Calibri"/>
            </a:endParaRPr>
          </a:p>
        </p:txBody>
      </p:sp>
      <p:sp>
        <p:nvSpPr>
          <p:cNvPr id="1120" name="Google Shape;1120;p36"/>
          <p:cNvSpPr/>
          <p:nvPr/>
        </p:nvSpPr>
        <p:spPr>
          <a:xfrm>
            <a:off x="3504675" y="2571750"/>
            <a:ext cx="852300" cy="899700"/>
          </a:xfrm>
          <a:prstGeom prst="rect">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1121" name="Google Shape;1121;p36"/>
          <p:cNvSpPr/>
          <p:nvPr/>
        </p:nvSpPr>
        <p:spPr>
          <a:xfrm rot="5400000">
            <a:off x="3679193" y="2714586"/>
            <a:ext cx="534600" cy="441300"/>
          </a:xfrm>
          <a:prstGeom prst="triangle">
            <a:avLst>
              <a:gd fmla="val 50000" name="adj"/>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grpSp>
        <p:nvGrpSpPr>
          <p:cNvPr id="1122" name="Google Shape;1122;p36"/>
          <p:cNvGrpSpPr/>
          <p:nvPr/>
        </p:nvGrpSpPr>
        <p:grpSpPr>
          <a:xfrm>
            <a:off x="4988508" y="2672895"/>
            <a:ext cx="527700" cy="503700"/>
            <a:chOff x="5772119" y="1866775"/>
            <a:chExt cx="527700" cy="503700"/>
          </a:xfrm>
        </p:grpSpPr>
        <p:cxnSp>
          <p:nvCxnSpPr>
            <p:cNvPr id="1123" name="Google Shape;1123;p36"/>
            <p:cNvCxnSpPr/>
            <p:nvPr/>
          </p:nvCxnSpPr>
          <p:spPr>
            <a:xfrm>
              <a:off x="5772119" y="2370475"/>
              <a:ext cx="527700" cy="0"/>
            </a:xfrm>
            <a:prstGeom prst="straightConnector1">
              <a:avLst/>
            </a:prstGeom>
            <a:noFill/>
            <a:ln cap="flat" cmpd="sng" w="19050">
              <a:solidFill>
                <a:srgbClr val="000000"/>
              </a:solidFill>
              <a:prstDash val="solid"/>
              <a:round/>
              <a:headEnd len="sm" w="sm" type="none"/>
              <a:tailEnd len="med" w="med" type="triangle"/>
            </a:ln>
          </p:spPr>
        </p:cxnSp>
        <p:cxnSp>
          <p:nvCxnSpPr>
            <p:cNvPr id="1124" name="Google Shape;1124;p36"/>
            <p:cNvCxnSpPr/>
            <p:nvPr/>
          </p:nvCxnSpPr>
          <p:spPr>
            <a:xfrm rot="10800000">
              <a:off x="5779048" y="1866775"/>
              <a:ext cx="0" cy="503700"/>
            </a:xfrm>
            <a:prstGeom prst="straightConnector1">
              <a:avLst/>
            </a:prstGeom>
            <a:noFill/>
            <a:ln cap="flat" cmpd="sng" w="19050">
              <a:solidFill>
                <a:srgbClr val="000000"/>
              </a:solidFill>
              <a:prstDash val="solid"/>
              <a:round/>
              <a:headEnd len="sm" w="sm" type="none"/>
              <a:tailEnd len="med" w="med" type="triangle"/>
            </a:ln>
          </p:spPr>
        </p:cxnSp>
        <p:cxnSp>
          <p:nvCxnSpPr>
            <p:cNvPr id="1125" name="Google Shape;1125;p36"/>
            <p:cNvCxnSpPr/>
            <p:nvPr/>
          </p:nvCxnSpPr>
          <p:spPr>
            <a:xfrm>
              <a:off x="5779048" y="2051461"/>
              <a:ext cx="302400" cy="0"/>
            </a:xfrm>
            <a:prstGeom prst="straightConnector1">
              <a:avLst/>
            </a:prstGeom>
            <a:noFill/>
            <a:ln cap="flat" cmpd="sng" w="19050">
              <a:solidFill>
                <a:srgbClr val="000000"/>
              </a:solidFill>
              <a:prstDash val="solid"/>
              <a:round/>
              <a:headEnd len="sm" w="sm" type="none"/>
              <a:tailEnd len="sm" w="sm" type="none"/>
            </a:ln>
          </p:spPr>
        </p:cxnSp>
        <p:cxnSp>
          <p:nvCxnSpPr>
            <p:cNvPr id="1126" name="Google Shape;1126;p36"/>
            <p:cNvCxnSpPr/>
            <p:nvPr/>
          </p:nvCxnSpPr>
          <p:spPr>
            <a:xfrm>
              <a:off x="6082549" y="2046688"/>
              <a:ext cx="0" cy="318900"/>
            </a:xfrm>
            <a:prstGeom prst="straightConnector1">
              <a:avLst/>
            </a:prstGeom>
            <a:noFill/>
            <a:ln cap="flat" cmpd="sng" w="19050">
              <a:solidFill>
                <a:srgbClr val="000000"/>
              </a:solidFill>
              <a:prstDash val="solid"/>
              <a:round/>
              <a:headEnd len="sm" w="sm" type="none"/>
              <a:tailEnd len="sm" w="sm" type="none"/>
            </a:ln>
          </p:spPr>
        </p:cxnSp>
      </p:grpSp>
      <p:sp>
        <p:nvSpPr>
          <p:cNvPr id="1127" name="Google Shape;1127;p36"/>
          <p:cNvSpPr/>
          <p:nvPr/>
        </p:nvSpPr>
        <p:spPr>
          <a:xfrm>
            <a:off x="6150083" y="2710815"/>
            <a:ext cx="442500" cy="434100"/>
          </a:xfrm>
          <a:prstGeom prst="rect">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sz="1100">
                <a:solidFill>
                  <a:srgbClr val="000000"/>
                </a:solidFill>
                <a:latin typeface="Arial"/>
                <a:ea typeface="Arial"/>
                <a:cs typeface="Arial"/>
                <a:sym typeface="Arial"/>
              </a:rPr>
              <a:t>ADC</a:t>
            </a:r>
            <a:endParaRPr b="1" sz="1100">
              <a:solidFill>
                <a:srgbClr val="000000"/>
              </a:solidFill>
              <a:latin typeface="Arial"/>
              <a:ea typeface="Arial"/>
              <a:cs typeface="Arial"/>
              <a:sym typeface="Arial"/>
            </a:endParaRPr>
          </a:p>
        </p:txBody>
      </p:sp>
      <p:sp>
        <p:nvSpPr>
          <p:cNvPr id="1128" name="Google Shape;1128;p36"/>
          <p:cNvSpPr/>
          <p:nvPr/>
        </p:nvSpPr>
        <p:spPr>
          <a:xfrm>
            <a:off x="3572189" y="3197423"/>
            <a:ext cx="852300" cy="2076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200">
                <a:solidFill>
                  <a:srgbClr val="000000"/>
                </a:solidFill>
              </a:rPr>
              <a:t>Amplifier</a:t>
            </a:r>
            <a:endParaRPr sz="1200">
              <a:solidFill>
                <a:srgbClr val="000000"/>
              </a:solidFill>
            </a:endParaRPr>
          </a:p>
        </p:txBody>
      </p:sp>
      <p:sp>
        <p:nvSpPr>
          <p:cNvPr id="1129" name="Google Shape;1129;p36"/>
          <p:cNvSpPr/>
          <p:nvPr/>
        </p:nvSpPr>
        <p:spPr>
          <a:xfrm>
            <a:off x="4735075" y="3182700"/>
            <a:ext cx="852300" cy="2538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200">
                <a:solidFill>
                  <a:srgbClr val="000000"/>
                </a:solidFill>
              </a:rPr>
              <a:t>L</a:t>
            </a:r>
            <a:r>
              <a:rPr lang="en" sz="1200"/>
              <a:t>PF</a:t>
            </a:r>
            <a:endParaRPr sz="1200">
              <a:solidFill>
                <a:srgbClr val="000000"/>
              </a:solidFill>
            </a:endParaRPr>
          </a:p>
        </p:txBody>
      </p:sp>
      <p:cxnSp>
        <p:nvCxnSpPr>
          <p:cNvPr id="1130" name="Google Shape;1130;p36"/>
          <p:cNvCxnSpPr/>
          <p:nvPr/>
        </p:nvCxnSpPr>
        <p:spPr>
          <a:xfrm>
            <a:off x="4371778" y="3009074"/>
            <a:ext cx="346200" cy="0"/>
          </a:xfrm>
          <a:prstGeom prst="straightConnector1">
            <a:avLst/>
          </a:prstGeom>
          <a:noFill/>
          <a:ln cap="flat" cmpd="sng" w="28575">
            <a:solidFill>
              <a:srgbClr val="000000"/>
            </a:solidFill>
            <a:prstDash val="solid"/>
            <a:round/>
            <a:headEnd len="sm" w="sm" type="none"/>
            <a:tailEnd len="med" w="med" type="triangle"/>
          </a:ln>
        </p:spPr>
      </p:cxnSp>
      <p:cxnSp>
        <p:nvCxnSpPr>
          <p:cNvPr id="1131" name="Google Shape;1131;p36"/>
          <p:cNvCxnSpPr/>
          <p:nvPr/>
        </p:nvCxnSpPr>
        <p:spPr>
          <a:xfrm>
            <a:off x="5602211" y="3011439"/>
            <a:ext cx="346200" cy="0"/>
          </a:xfrm>
          <a:prstGeom prst="straightConnector1">
            <a:avLst/>
          </a:prstGeom>
          <a:noFill/>
          <a:ln cap="flat" cmpd="sng" w="28575">
            <a:solidFill>
              <a:srgbClr val="000000"/>
            </a:solidFill>
            <a:prstDash val="solid"/>
            <a:round/>
            <a:headEnd len="sm" w="sm" type="none"/>
            <a:tailEnd len="med" w="med" type="triangle"/>
          </a:ln>
        </p:spPr>
      </p:cxnSp>
      <p:sp>
        <p:nvSpPr>
          <p:cNvPr id="1132" name="Google Shape;1132;p36"/>
          <p:cNvSpPr/>
          <p:nvPr/>
        </p:nvSpPr>
        <p:spPr>
          <a:xfrm>
            <a:off x="5974175" y="3167998"/>
            <a:ext cx="786600" cy="3000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200"/>
              <a:t>ADC</a:t>
            </a:r>
            <a:endParaRPr sz="1200">
              <a:solidFill>
                <a:srgbClr val="000000"/>
              </a:solidFill>
            </a:endParaRPr>
          </a:p>
        </p:txBody>
      </p:sp>
      <p:cxnSp>
        <p:nvCxnSpPr>
          <p:cNvPr id="1133" name="Google Shape;1133;p36"/>
          <p:cNvCxnSpPr/>
          <p:nvPr/>
        </p:nvCxnSpPr>
        <p:spPr>
          <a:xfrm>
            <a:off x="3027645" y="3011430"/>
            <a:ext cx="445200" cy="0"/>
          </a:xfrm>
          <a:prstGeom prst="straightConnector1">
            <a:avLst/>
          </a:prstGeom>
          <a:noFill/>
          <a:ln cap="flat" cmpd="sng" w="28575">
            <a:solidFill>
              <a:srgbClr val="000000"/>
            </a:solidFill>
            <a:prstDash val="solid"/>
            <a:round/>
            <a:headEnd len="sm" w="sm" type="none"/>
            <a:tailEnd len="med" w="med" type="triangle"/>
          </a:ln>
        </p:spPr>
      </p:cxnSp>
      <p:sp>
        <p:nvSpPr>
          <p:cNvPr id="1134" name="Google Shape;1134;p36"/>
          <p:cNvSpPr/>
          <p:nvPr/>
        </p:nvSpPr>
        <p:spPr>
          <a:xfrm>
            <a:off x="1161764" y="2711713"/>
            <a:ext cx="744900" cy="592800"/>
          </a:xfrm>
          <a:prstGeom prst="rightArrow">
            <a:avLst>
              <a:gd fmla="val 50000" name="adj1"/>
              <a:gd fmla="val 50000" name="adj2"/>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a:t>Input</a:t>
            </a:r>
            <a:endParaRPr b="1" sz="1400"/>
          </a:p>
        </p:txBody>
      </p:sp>
      <p:sp>
        <p:nvSpPr>
          <p:cNvPr id="1135" name="Google Shape;1135;p36"/>
          <p:cNvSpPr/>
          <p:nvPr/>
        </p:nvSpPr>
        <p:spPr>
          <a:xfrm>
            <a:off x="7033673" y="2721958"/>
            <a:ext cx="916500" cy="592800"/>
          </a:xfrm>
          <a:prstGeom prst="rightArrow">
            <a:avLst>
              <a:gd fmla="val 50000" name="adj1"/>
              <a:gd fmla="val 50000" name="adj2"/>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a:t>Output</a:t>
            </a:r>
            <a:endParaRPr b="1" sz="1400"/>
          </a:p>
        </p:txBody>
      </p:sp>
      <p:sp>
        <p:nvSpPr>
          <p:cNvPr id="1136" name="Google Shape;1136;p36"/>
          <p:cNvSpPr/>
          <p:nvPr/>
        </p:nvSpPr>
        <p:spPr>
          <a:xfrm>
            <a:off x="2069811" y="3186619"/>
            <a:ext cx="988800" cy="2076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200"/>
              <a:t>Microphone</a:t>
            </a:r>
            <a:endParaRPr sz="1200">
              <a:solidFill>
                <a:srgbClr val="000000"/>
              </a:solidFill>
            </a:endParaRPr>
          </a:p>
        </p:txBody>
      </p:sp>
      <p:sp>
        <p:nvSpPr>
          <p:cNvPr id="1137" name="Google Shape;1137;p36"/>
          <p:cNvSpPr/>
          <p:nvPr/>
        </p:nvSpPr>
        <p:spPr>
          <a:xfrm>
            <a:off x="2741700" y="1506667"/>
            <a:ext cx="2654400" cy="358800"/>
          </a:xfrm>
          <a:prstGeom prst="roundRect">
            <a:avLst>
              <a:gd fmla="val 16667" name="adj"/>
            </a:avLst>
          </a:prstGeom>
          <a:solidFill>
            <a:srgbClr val="A7D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IMD</a:t>
            </a:r>
            <a:r>
              <a:rPr lang="en"/>
              <a:t>: Demodulate attack signal</a:t>
            </a:r>
            <a:endParaRPr/>
          </a:p>
        </p:txBody>
      </p:sp>
      <p:sp>
        <p:nvSpPr>
          <p:cNvPr id="1138" name="Google Shape;1138;p36"/>
          <p:cNvSpPr/>
          <p:nvPr/>
        </p:nvSpPr>
        <p:spPr>
          <a:xfrm>
            <a:off x="4890033" y="1934267"/>
            <a:ext cx="2746500" cy="358800"/>
          </a:xfrm>
          <a:prstGeom prst="roundRect">
            <a:avLst>
              <a:gd fmla="val 16667" name="adj"/>
            </a:avLst>
          </a:prstGeom>
          <a:solidFill>
            <a:srgbClr val="A7D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Filtering: </a:t>
            </a:r>
            <a:r>
              <a:rPr lang="en"/>
              <a:t>Remove attack signal</a:t>
            </a:r>
            <a:endParaRPr/>
          </a:p>
        </p:txBody>
      </p:sp>
      <p:pic>
        <p:nvPicPr>
          <p:cNvPr descr="elated image" id="1139" name="Google Shape;1139;p36"/>
          <p:cNvPicPr preferRelativeResize="0"/>
          <p:nvPr/>
        </p:nvPicPr>
        <p:blipFill rotWithShape="1">
          <a:blip r:embed="rId5">
            <a:alphaModFix/>
          </a:blip>
          <a:srcRect b="0" l="0" r="0" t="0"/>
          <a:stretch/>
        </p:blipFill>
        <p:spPr>
          <a:xfrm>
            <a:off x="459850" y="2599580"/>
            <a:ext cx="625800" cy="817050"/>
          </a:xfrm>
          <a:prstGeom prst="rect">
            <a:avLst/>
          </a:prstGeom>
          <a:noFill/>
          <a:ln>
            <a:noFill/>
          </a:ln>
        </p:spPr>
      </p:pic>
      <p:sp>
        <p:nvSpPr>
          <p:cNvPr id="1140" name="Google Shape;1140;p36"/>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141" name="Google Shape;1141;p36"/>
          <p:cNvSpPr txBox="1"/>
          <p:nvPr/>
        </p:nvSpPr>
        <p:spPr>
          <a:xfrm>
            <a:off x="629220" y="1663448"/>
            <a:ext cx="5277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Calibri"/>
                <a:ea typeface="Calibri"/>
                <a:cs typeface="Calibri"/>
                <a:sym typeface="Calibri"/>
              </a:rPr>
              <a:t>①</a:t>
            </a:r>
            <a:endParaRPr b="1" sz="2000">
              <a:latin typeface="Calibri"/>
              <a:ea typeface="Calibri"/>
              <a:cs typeface="Calibri"/>
              <a:sym typeface="Calibri"/>
            </a:endParaRPr>
          </a:p>
        </p:txBody>
      </p:sp>
      <p:cxnSp>
        <p:nvCxnSpPr>
          <p:cNvPr id="1142" name="Google Shape;1142;p36"/>
          <p:cNvCxnSpPr/>
          <p:nvPr/>
        </p:nvCxnSpPr>
        <p:spPr>
          <a:xfrm>
            <a:off x="5184475" y="2252375"/>
            <a:ext cx="0" cy="348900"/>
          </a:xfrm>
          <a:prstGeom prst="straightConnector1">
            <a:avLst/>
          </a:prstGeom>
          <a:noFill/>
          <a:ln cap="flat" cmpd="sng" w="9525">
            <a:solidFill>
              <a:srgbClr val="000000"/>
            </a:solidFill>
            <a:prstDash val="dash"/>
            <a:round/>
            <a:headEnd len="med" w="med" type="diamond"/>
            <a:tailEnd len="med" w="med" type="triangle"/>
          </a:ln>
        </p:spPr>
      </p:cxnSp>
      <p:sp>
        <p:nvSpPr>
          <p:cNvPr id="1143" name="Google Shape;1143;p36"/>
          <p:cNvSpPr/>
          <p:nvPr/>
        </p:nvSpPr>
        <p:spPr>
          <a:xfrm>
            <a:off x="1151025" y="1492625"/>
            <a:ext cx="1472100" cy="817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Injection: </a:t>
            </a:r>
            <a:endParaRPr b="1"/>
          </a:p>
          <a:p>
            <a:pPr indent="0" lvl="0" marL="0" rtl="0" algn="l">
              <a:spcBef>
                <a:spcPts val="0"/>
              </a:spcBef>
              <a:spcAft>
                <a:spcPts val="0"/>
              </a:spcAft>
              <a:buNone/>
            </a:pPr>
            <a:r>
              <a:rPr lang="en"/>
              <a:t>Ultrasound</a:t>
            </a:r>
            <a:endParaRPr/>
          </a:p>
          <a:p>
            <a:pPr indent="0" lvl="0" marL="0" rtl="0" algn="l">
              <a:spcBef>
                <a:spcPts val="0"/>
              </a:spcBef>
              <a:spcAft>
                <a:spcPts val="0"/>
              </a:spcAft>
              <a:buNone/>
            </a:pPr>
            <a:r>
              <a:rPr lang="en"/>
              <a:t>Pre-transducer</a:t>
            </a:r>
            <a:endParaRPr/>
          </a:p>
          <a:p>
            <a:pPr indent="0" lvl="0" marL="0" rtl="0" algn="l">
              <a:spcBef>
                <a:spcPts val="0"/>
              </a:spcBef>
              <a:spcAft>
                <a:spcPts val="0"/>
              </a:spcAft>
              <a:buNone/>
            </a:pPr>
            <a:r>
              <a:rPr lang="en"/>
              <a:t>Out-of-band</a:t>
            </a:r>
            <a:endParaRPr/>
          </a:p>
        </p:txBody>
      </p:sp>
      <p:pic>
        <p:nvPicPr>
          <p:cNvPr id="1144" name="Google Shape;1144;p36"/>
          <p:cNvPicPr preferRelativeResize="0"/>
          <p:nvPr/>
        </p:nvPicPr>
        <p:blipFill rotWithShape="1">
          <a:blip r:embed="rId6">
            <a:alphaModFix/>
          </a:blip>
          <a:srcRect b="0" l="0" r="0" t="0"/>
          <a:stretch/>
        </p:blipFill>
        <p:spPr>
          <a:xfrm>
            <a:off x="2224520" y="1684094"/>
            <a:ext cx="251750" cy="226210"/>
          </a:xfrm>
          <a:prstGeom prst="rect">
            <a:avLst/>
          </a:prstGeom>
          <a:noFill/>
          <a:ln>
            <a:noFill/>
          </a:ln>
        </p:spPr>
      </p:pic>
      <p:cxnSp>
        <p:nvCxnSpPr>
          <p:cNvPr id="1145" name="Google Shape;1145;p36"/>
          <p:cNvCxnSpPr/>
          <p:nvPr/>
        </p:nvCxnSpPr>
        <p:spPr>
          <a:xfrm>
            <a:off x="2350400" y="2266995"/>
            <a:ext cx="0" cy="310500"/>
          </a:xfrm>
          <a:prstGeom prst="straightConnector1">
            <a:avLst/>
          </a:prstGeom>
          <a:noFill/>
          <a:ln cap="flat" cmpd="sng" w="9525">
            <a:solidFill>
              <a:srgbClr val="000000"/>
            </a:solidFill>
            <a:prstDash val="dash"/>
            <a:round/>
            <a:headEnd len="med" w="med" type="diamond"/>
            <a:tailEnd len="med" w="med" type="triangle"/>
          </a:ln>
        </p:spPr>
      </p:cxnSp>
      <p:cxnSp>
        <p:nvCxnSpPr>
          <p:cNvPr id="1146" name="Google Shape;1146;p36"/>
          <p:cNvCxnSpPr/>
          <p:nvPr/>
        </p:nvCxnSpPr>
        <p:spPr>
          <a:xfrm>
            <a:off x="2883800" y="1828552"/>
            <a:ext cx="0" cy="748800"/>
          </a:xfrm>
          <a:prstGeom prst="straightConnector1">
            <a:avLst/>
          </a:prstGeom>
          <a:noFill/>
          <a:ln cap="flat" cmpd="sng" w="9525">
            <a:solidFill>
              <a:srgbClr val="000000"/>
            </a:solidFill>
            <a:prstDash val="dash"/>
            <a:round/>
            <a:headEnd len="med" w="med" type="diamond"/>
            <a:tailEnd len="med" w="med" type="triangle"/>
          </a:ln>
        </p:spPr>
      </p:cxnSp>
      <p:cxnSp>
        <p:nvCxnSpPr>
          <p:cNvPr id="1147" name="Google Shape;1147;p36"/>
          <p:cNvCxnSpPr/>
          <p:nvPr/>
        </p:nvCxnSpPr>
        <p:spPr>
          <a:xfrm>
            <a:off x="3935775" y="1825447"/>
            <a:ext cx="0" cy="748800"/>
          </a:xfrm>
          <a:prstGeom prst="straightConnector1">
            <a:avLst/>
          </a:prstGeom>
          <a:noFill/>
          <a:ln cap="flat" cmpd="sng" w="9525">
            <a:solidFill>
              <a:srgbClr val="000000"/>
            </a:solidFill>
            <a:prstDash val="dash"/>
            <a:round/>
            <a:headEnd len="med" w="med" type="diamond"/>
            <a:tailEnd len="med" w="med" type="triangle"/>
          </a:ln>
        </p:spPr>
      </p:cxnSp>
      <p:pic>
        <p:nvPicPr>
          <p:cNvPr descr="“microphone icon”的图片搜索结果" id="1148" name="Google Shape;1148;p36"/>
          <p:cNvPicPr preferRelativeResize="0"/>
          <p:nvPr/>
        </p:nvPicPr>
        <p:blipFill rotWithShape="1">
          <a:blip r:embed="rId4">
            <a:alphaModFix/>
          </a:blip>
          <a:srcRect b="0" l="0" r="0" t="0"/>
          <a:stretch/>
        </p:blipFill>
        <p:spPr>
          <a:xfrm>
            <a:off x="211954" y="1667500"/>
            <a:ext cx="473900" cy="473900"/>
          </a:xfrm>
          <a:prstGeom prst="rect">
            <a:avLst/>
          </a:prstGeom>
          <a:noFill/>
          <a:ln>
            <a:noFill/>
          </a:ln>
        </p:spPr>
      </p:pic>
      <p:sp>
        <p:nvSpPr>
          <p:cNvPr id="1149" name="Google Shape;1149;p36"/>
          <p:cNvSpPr txBox="1"/>
          <p:nvPr/>
        </p:nvSpPr>
        <p:spPr>
          <a:xfrm>
            <a:off x="392975" y="309625"/>
            <a:ext cx="5184600" cy="300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sz="33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rPr lang="en" sz="2400">
                <a:solidFill>
                  <a:srgbClr val="666666"/>
                </a:solidFill>
                <a:latin typeface="Calibri"/>
                <a:ea typeface="Calibri"/>
                <a:cs typeface="Calibri"/>
                <a:sym typeface="Calibri"/>
              </a:rPr>
              <a:t>Example: Part </a:t>
            </a:r>
            <a:r>
              <a:rPr lang="en" sz="2000">
                <a:solidFill>
                  <a:srgbClr val="666666"/>
                </a:solidFill>
                <a:latin typeface="Calibri"/>
                <a:ea typeface="Calibri"/>
                <a:cs typeface="Calibri"/>
                <a:sym typeface="Calibri"/>
              </a:rPr>
              <a:t>① </a:t>
            </a:r>
            <a:r>
              <a:rPr lang="en" sz="2400">
                <a:solidFill>
                  <a:srgbClr val="666666"/>
                </a:solidFill>
                <a:latin typeface="Calibri"/>
                <a:ea typeface="Calibri"/>
                <a:cs typeface="Calibri"/>
                <a:sym typeface="Calibri"/>
              </a:rPr>
              <a:t>DolphinAttack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1"/>
                                        </p:tgtEl>
                                        <p:attrNameLst>
                                          <p:attrName>style.visibility</p:attrName>
                                        </p:attrNameLst>
                                      </p:cBhvr>
                                      <p:to>
                                        <p:strVal val="visible"/>
                                      </p:to>
                                    </p:set>
                                    <p:animEffect filter="fade" transition="in">
                                      <p:cBhvr>
                                        <p:cTn dur="1000"/>
                                        <p:tgtEl>
                                          <p:spTgt spid="1111"/>
                                        </p:tgtEl>
                                      </p:cBhvr>
                                    </p:animEffect>
                                  </p:childTnLst>
                                </p:cTn>
                              </p:par>
                              <p:par>
                                <p:cTn fill="hold" nodeType="withEffect" presetClass="entr" presetID="10" presetSubtype="0">
                                  <p:stCondLst>
                                    <p:cond delay="0"/>
                                  </p:stCondLst>
                                  <p:childTnLst>
                                    <p:set>
                                      <p:cBhvr>
                                        <p:cTn dur="1" fill="hold">
                                          <p:stCondLst>
                                            <p:cond delay="0"/>
                                          </p:stCondLst>
                                        </p:cTn>
                                        <p:tgtEl>
                                          <p:spTgt spid="1113"/>
                                        </p:tgtEl>
                                        <p:attrNameLst>
                                          <p:attrName>style.visibility</p:attrName>
                                        </p:attrNameLst>
                                      </p:cBhvr>
                                      <p:to>
                                        <p:strVal val="visible"/>
                                      </p:to>
                                    </p:set>
                                    <p:animEffect filter="fade" transition="in">
                                      <p:cBhvr>
                                        <p:cTn dur="1000"/>
                                        <p:tgtEl>
                                          <p:spTgt spid="1113"/>
                                        </p:tgtEl>
                                      </p:cBhvr>
                                    </p:animEffect>
                                  </p:childTnLst>
                                </p:cTn>
                              </p:par>
                              <p:par>
                                <p:cTn fill="hold" nodeType="with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1000"/>
                                        <p:tgtEl>
                                          <p:spTgt spid="1114"/>
                                        </p:tgtEl>
                                      </p:cBhvr>
                                    </p:animEffect>
                                  </p:childTnLst>
                                </p:cTn>
                              </p:par>
                              <p:par>
                                <p:cTn fill="hold" nodeType="with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1000"/>
                                        <p:tgtEl>
                                          <p:spTgt spid="1115"/>
                                        </p:tgtEl>
                                      </p:cBhvr>
                                    </p:animEffect>
                                  </p:childTnLst>
                                </p:cTn>
                              </p:par>
                              <p:par>
                                <p:cTn fill="hold" nodeType="with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par>
                                <p:cTn fill="hold" nodeType="with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par>
                                <p:cTn fill="hold" nodeType="with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1000"/>
                                        <p:tgtEl>
                                          <p:spTgt spid="1118"/>
                                        </p:tgtEl>
                                      </p:cBhvr>
                                    </p:animEffect>
                                  </p:childTnLst>
                                </p:cTn>
                              </p:par>
                              <p:par>
                                <p:cTn fill="hold" nodeType="withEffect" presetClass="entr" presetID="10" presetSubtype="0">
                                  <p:stCondLst>
                                    <p:cond delay="0"/>
                                  </p:stCondLst>
                                  <p:childTnLst>
                                    <p:set>
                                      <p:cBhvr>
                                        <p:cTn dur="1" fill="hold">
                                          <p:stCondLst>
                                            <p:cond delay="0"/>
                                          </p:stCondLst>
                                        </p:cTn>
                                        <p:tgtEl>
                                          <p:spTgt spid="1119"/>
                                        </p:tgtEl>
                                        <p:attrNameLst>
                                          <p:attrName>style.visibility</p:attrName>
                                        </p:attrNameLst>
                                      </p:cBhvr>
                                      <p:to>
                                        <p:strVal val="visible"/>
                                      </p:to>
                                    </p:set>
                                    <p:animEffect filter="fade" transition="in">
                                      <p:cBhvr>
                                        <p:cTn dur="1000"/>
                                        <p:tgtEl>
                                          <p:spTgt spid="1119"/>
                                        </p:tgtEl>
                                      </p:cBhvr>
                                    </p:animEffect>
                                  </p:childTnLst>
                                </p:cTn>
                              </p:par>
                              <p:par>
                                <p:cTn fill="hold" nodeType="withEffect" presetClass="entr" presetID="10" presetSubtype="0">
                                  <p:stCondLst>
                                    <p:cond delay="0"/>
                                  </p:stCondLst>
                                  <p:childTnLst>
                                    <p:set>
                                      <p:cBhvr>
                                        <p:cTn dur="1" fill="hold">
                                          <p:stCondLst>
                                            <p:cond delay="0"/>
                                          </p:stCondLst>
                                        </p:cTn>
                                        <p:tgtEl>
                                          <p:spTgt spid="1120"/>
                                        </p:tgtEl>
                                        <p:attrNameLst>
                                          <p:attrName>style.visibility</p:attrName>
                                        </p:attrNameLst>
                                      </p:cBhvr>
                                      <p:to>
                                        <p:strVal val="visible"/>
                                      </p:to>
                                    </p:set>
                                    <p:animEffect filter="fade" transition="in">
                                      <p:cBhvr>
                                        <p:cTn dur="1000"/>
                                        <p:tgtEl>
                                          <p:spTgt spid="1120"/>
                                        </p:tgtEl>
                                      </p:cBhvr>
                                    </p:animEffect>
                                  </p:childTnLst>
                                </p:cTn>
                              </p:par>
                              <p:par>
                                <p:cTn fill="hold" nodeType="withEffect" presetClass="entr" presetID="10" presetSubtype="0">
                                  <p:stCondLst>
                                    <p:cond delay="0"/>
                                  </p:stCondLst>
                                  <p:childTnLst>
                                    <p:set>
                                      <p:cBhvr>
                                        <p:cTn dur="1" fill="hold">
                                          <p:stCondLst>
                                            <p:cond delay="0"/>
                                          </p:stCondLst>
                                        </p:cTn>
                                        <p:tgtEl>
                                          <p:spTgt spid="1121"/>
                                        </p:tgtEl>
                                        <p:attrNameLst>
                                          <p:attrName>style.visibility</p:attrName>
                                        </p:attrNameLst>
                                      </p:cBhvr>
                                      <p:to>
                                        <p:strVal val="visible"/>
                                      </p:to>
                                    </p:set>
                                    <p:animEffect filter="fade" transition="in">
                                      <p:cBhvr>
                                        <p:cTn dur="1000"/>
                                        <p:tgtEl>
                                          <p:spTgt spid="1121"/>
                                        </p:tgtEl>
                                      </p:cBhvr>
                                    </p:animEffect>
                                  </p:childTnLst>
                                </p:cTn>
                              </p:par>
                              <p:par>
                                <p:cTn fill="hold" nodeType="with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1000"/>
                                        <p:tgtEl>
                                          <p:spTgt spid="1122"/>
                                        </p:tgtEl>
                                      </p:cBhvr>
                                    </p:animEffect>
                                  </p:childTnLst>
                                </p:cTn>
                              </p:par>
                              <p:par>
                                <p:cTn fill="hold" nodeType="withEffect" presetClass="entr" presetID="10" presetSubtype="0">
                                  <p:stCondLst>
                                    <p:cond delay="0"/>
                                  </p:stCondLst>
                                  <p:childTnLst>
                                    <p:set>
                                      <p:cBhvr>
                                        <p:cTn dur="1" fill="hold">
                                          <p:stCondLst>
                                            <p:cond delay="0"/>
                                          </p:stCondLst>
                                        </p:cTn>
                                        <p:tgtEl>
                                          <p:spTgt spid="1127"/>
                                        </p:tgtEl>
                                        <p:attrNameLst>
                                          <p:attrName>style.visibility</p:attrName>
                                        </p:attrNameLst>
                                      </p:cBhvr>
                                      <p:to>
                                        <p:strVal val="visible"/>
                                      </p:to>
                                    </p:set>
                                    <p:animEffect filter="fade" transition="in">
                                      <p:cBhvr>
                                        <p:cTn dur="1000"/>
                                        <p:tgtEl>
                                          <p:spTgt spid="1127"/>
                                        </p:tgtEl>
                                      </p:cBhvr>
                                    </p:animEffect>
                                  </p:childTnLst>
                                </p:cTn>
                              </p:par>
                              <p:par>
                                <p:cTn fill="hold" nodeType="with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1000"/>
                                        <p:tgtEl>
                                          <p:spTgt spid="1128"/>
                                        </p:tgtEl>
                                      </p:cBhvr>
                                    </p:animEffect>
                                  </p:childTnLst>
                                </p:cTn>
                              </p:par>
                              <p:par>
                                <p:cTn fill="hold" nodeType="withEffect" presetClass="entr" presetID="10" presetSubtype="0">
                                  <p:stCondLst>
                                    <p:cond delay="0"/>
                                  </p:stCondLst>
                                  <p:childTnLst>
                                    <p:set>
                                      <p:cBhvr>
                                        <p:cTn dur="1" fill="hold">
                                          <p:stCondLst>
                                            <p:cond delay="0"/>
                                          </p:stCondLst>
                                        </p:cTn>
                                        <p:tgtEl>
                                          <p:spTgt spid="1129"/>
                                        </p:tgtEl>
                                        <p:attrNameLst>
                                          <p:attrName>style.visibility</p:attrName>
                                        </p:attrNameLst>
                                      </p:cBhvr>
                                      <p:to>
                                        <p:strVal val="visible"/>
                                      </p:to>
                                    </p:set>
                                    <p:animEffect filter="fade" transition="in">
                                      <p:cBhvr>
                                        <p:cTn dur="1000"/>
                                        <p:tgtEl>
                                          <p:spTgt spid="1129"/>
                                        </p:tgtEl>
                                      </p:cBhvr>
                                    </p:animEffect>
                                  </p:childTnLst>
                                </p:cTn>
                              </p:par>
                              <p:par>
                                <p:cTn fill="hold" nodeType="withEffect" presetClass="entr" presetID="10" presetSubtype="0">
                                  <p:stCondLst>
                                    <p:cond delay="0"/>
                                  </p:stCondLst>
                                  <p:childTnLst>
                                    <p:set>
                                      <p:cBhvr>
                                        <p:cTn dur="1" fill="hold">
                                          <p:stCondLst>
                                            <p:cond delay="0"/>
                                          </p:stCondLst>
                                        </p:cTn>
                                        <p:tgtEl>
                                          <p:spTgt spid="1130"/>
                                        </p:tgtEl>
                                        <p:attrNameLst>
                                          <p:attrName>style.visibility</p:attrName>
                                        </p:attrNameLst>
                                      </p:cBhvr>
                                      <p:to>
                                        <p:strVal val="visible"/>
                                      </p:to>
                                    </p:set>
                                    <p:animEffect filter="fade" transition="in">
                                      <p:cBhvr>
                                        <p:cTn dur="1000"/>
                                        <p:tgtEl>
                                          <p:spTgt spid="1130"/>
                                        </p:tgtEl>
                                      </p:cBhvr>
                                    </p:animEffect>
                                  </p:childTnLst>
                                </p:cTn>
                              </p:par>
                              <p:par>
                                <p:cTn fill="hold" nodeType="with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1000"/>
                                        <p:tgtEl>
                                          <p:spTgt spid="1131"/>
                                        </p:tgtEl>
                                      </p:cBhvr>
                                    </p:animEffect>
                                  </p:childTnLst>
                                </p:cTn>
                              </p:par>
                              <p:par>
                                <p:cTn fill="hold" nodeType="with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1000"/>
                                        <p:tgtEl>
                                          <p:spTgt spid="1132"/>
                                        </p:tgtEl>
                                      </p:cBhvr>
                                    </p:animEffect>
                                  </p:childTnLst>
                                </p:cTn>
                              </p:par>
                              <p:par>
                                <p:cTn fill="hold" nodeType="with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1000"/>
                                        <p:tgtEl>
                                          <p:spTgt spid="1133"/>
                                        </p:tgtEl>
                                      </p:cBhvr>
                                    </p:animEffect>
                                  </p:childTnLst>
                                </p:cTn>
                              </p:par>
                              <p:par>
                                <p:cTn fill="hold" nodeType="with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1000"/>
                                        <p:tgtEl>
                                          <p:spTgt spid="1134"/>
                                        </p:tgtEl>
                                      </p:cBhvr>
                                    </p:animEffect>
                                  </p:childTnLst>
                                </p:cTn>
                              </p:par>
                              <p:par>
                                <p:cTn fill="hold" nodeType="with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1000"/>
                                        <p:tgtEl>
                                          <p:spTgt spid="1135"/>
                                        </p:tgtEl>
                                      </p:cBhvr>
                                    </p:animEffect>
                                  </p:childTnLst>
                                </p:cTn>
                              </p:par>
                              <p:par>
                                <p:cTn fill="hold" nodeType="withEffect" presetClass="entr" presetID="10" presetSubtype="0">
                                  <p:stCondLst>
                                    <p:cond delay="0"/>
                                  </p:stCondLst>
                                  <p:childTnLst>
                                    <p:set>
                                      <p:cBhvr>
                                        <p:cTn dur="1" fill="hold">
                                          <p:stCondLst>
                                            <p:cond delay="0"/>
                                          </p:stCondLst>
                                        </p:cTn>
                                        <p:tgtEl>
                                          <p:spTgt spid="1136"/>
                                        </p:tgtEl>
                                        <p:attrNameLst>
                                          <p:attrName>style.visibility</p:attrName>
                                        </p:attrNameLst>
                                      </p:cBhvr>
                                      <p:to>
                                        <p:strVal val="visible"/>
                                      </p:to>
                                    </p:set>
                                    <p:animEffect filter="fade" transition="in">
                                      <p:cBhvr>
                                        <p:cTn dur="1000"/>
                                        <p:tgtEl>
                                          <p:spTgt spid="1136"/>
                                        </p:tgtEl>
                                      </p:cBhvr>
                                    </p:animEffect>
                                  </p:childTnLst>
                                </p:cTn>
                              </p:par>
                              <p:par>
                                <p:cTn fill="hold" nodeType="with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1000"/>
                                        <p:tgtEl>
                                          <p:spTgt spid="1137"/>
                                        </p:tgtEl>
                                      </p:cBhvr>
                                    </p:animEffect>
                                  </p:childTnLst>
                                </p:cTn>
                              </p:par>
                              <p:par>
                                <p:cTn fill="hold" nodeType="with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1000"/>
                                        <p:tgtEl>
                                          <p:spTgt spid="1138"/>
                                        </p:tgtEl>
                                      </p:cBhvr>
                                    </p:animEffect>
                                  </p:childTnLst>
                                </p:cTn>
                              </p:par>
                              <p:par>
                                <p:cTn fill="hold" nodeType="withEffect" presetClass="entr" presetID="10" presetSubtype="0">
                                  <p:stCondLst>
                                    <p:cond delay="0"/>
                                  </p:stCondLst>
                                  <p:childTnLst>
                                    <p:set>
                                      <p:cBhvr>
                                        <p:cTn dur="1" fill="hold">
                                          <p:stCondLst>
                                            <p:cond delay="0"/>
                                          </p:stCondLst>
                                        </p:cTn>
                                        <p:tgtEl>
                                          <p:spTgt spid="1139"/>
                                        </p:tgtEl>
                                        <p:attrNameLst>
                                          <p:attrName>style.visibility</p:attrName>
                                        </p:attrNameLst>
                                      </p:cBhvr>
                                      <p:to>
                                        <p:strVal val="visible"/>
                                      </p:to>
                                    </p:set>
                                    <p:animEffect filter="fade" transition="in">
                                      <p:cBhvr>
                                        <p:cTn dur="1000"/>
                                        <p:tgtEl>
                                          <p:spTgt spid="1139"/>
                                        </p:tgtEl>
                                      </p:cBhvr>
                                    </p:animEffect>
                                  </p:childTnLst>
                                </p:cTn>
                              </p:par>
                              <p:par>
                                <p:cTn fill="hold" nodeType="withEffect" presetClass="entr" presetID="10" presetSubtype="0">
                                  <p:stCondLst>
                                    <p:cond delay="0"/>
                                  </p:stCondLst>
                                  <p:childTnLst>
                                    <p:set>
                                      <p:cBhvr>
                                        <p:cTn dur="1" fill="hold">
                                          <p:stCondLst>
                                            <p:cond delay="0"/>
                                          </p:stCondLst>
                                        </p:cTn>
                                        <p:tgtEl>
                                          <p:spTgt spid="1141"/>
                                        </p:tgtEl>
                                        <p:attrNameLst>
                                          <p:attrName>style.visibility</p:attrName>
                                        </p:attrNameLst>
                                      </p:cBhvr>
                                      <p:to>
                                        <p:strVal val="visible"/>
                                      </p:to>
                                    </p:set>
                                    <p:animEffect filter="fade" transition="in">
                                      <p:cBhvr>
                                        <p:cTn dur="1000"/>
                                        <p:tgtEl>
                                          <p:spTgt spid="1141"/>
                                        </p:tgtEl>
                                      </p:cBhvr>
                                    </p:animEffect>
                                  </p:childTnLst>
                                </p:cTn>
                              </p:par>
                              <p:par>
                                <p:cTn fill="hold" nodeType="withEffect" presetClass="entr" presetID="10" presetSubtype="0">
                                  <p:stCondLst>
                                    <p:cond delay="0"/>
                                  </p:stCondLst>
                                  <p:childTnLst>
                                    <p:set>
                                      <p:cBhvr>
                                        <p:cTn dur="1" fill="hold">
                                          <p:stCondLst>
                                            <p:cond delay="0"/>
                                          </p:stCondLst>
                                        </p:cTn>
                                        <p:tgtEl>
                                          <p:spTgt spid="1142"/>
                                        </p:tgtEl>
                                        <p:attrNameLst>
                                          <p:attrName>style.visibility</p:attrName>
                                        </p:attrNameLst>
                                      </p:cBhvr>
                                      <p:to>
                                        <p:strVal val="visible"/>
                                      </p:to>
                                    </p:set>
                                    <p:animEffect filter="fade" transition="in">
                                      <p:cBhvr>
                                        <p:cTn dur="1000"/>
                                        <p:tgtEl>
                                          <p:spTgt spid="1142"/>
                                        </p:tgtEl>
                                      </p:cBhvr>
                                    </p:animEffect>
                                  </p:childTnLst>
                                </p:cTn>
                              </p:par>
                              <p:par>
                                <p:cTn fill="hold" nodeType="with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1000"/>
                                        <p:tgtEl>
                                          <p:spTgt spid="1143"/>
                                        </p:tgtEl>
                                      </p:cBhvr>
                                    </p:animEffect>
                                  </p:childTnLst>
                                </p:cTn>
                              </p:par>
                              <p:par>
                                <p:cTn fill="hold" nodeType="with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1000"/>
                                        <p:tgtEl>
                                          <p:spTgt spid="1144"/>
                                        </p:tgtEl>
                                      </p:cBhvr>
                                    </p:animEffect>
                                  </p:childTnLst>
                                </p:cTn>
                              </p:par>
                              <p:par>
                                <p:cTn fill="hold" nodeType="with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1000"/>
                                        <p:tgtEl>
                                          <p:spTgt spid="1145"/>
                                        </p:tgtEl>
                                      </p:cBhvr>
                                    </p:animEffect>
                                  </p:childTnLst>
                                </p:cTn>
                              </p:par>
                              <p:par>
                                <p:cTn fill="hold" nodeType="withEffect" presetClass="entr" presetID="10" presetSubtype="0">
                                  <p:stCondLst>
                                    <p:cond delay="0"/>
                                  </p:stCondLst>
                                  <p:childTnLst>
                                    <p:set>
                                      <p:cBhvr>
                                        <p:cTn dur="1" fill="hold">
                                          <p:stCondLst>
                                            <p:cond delay="0"/>
                                          </p:stCondLst>
                                        </p:cTn>
                                        <p:tgtEl>
                                          <p:spTgt spid="1146"/>
                                        </p:tgtEl>
                                        <p:attrNameLst>
                                          <p:attrName>style.visibility</p:attrName>
                                        </p:attrNameLst>
                                      </p:cBhvr>
                                      <p:to>
                                        <p:strVal val="visible"/>
                                      </p:to>
                                    </p:set>
                                    <p:animEffect filter="fade" transition="in">
                                      <p:cBhvr>
                                        <p:cTn dur="1000"/>
                                        <p:tgtEl>
                                          <p:spTgt spid="1146"/>
                                        </p:tgtEl>
                                      </p:cBhvr>
                                    </p:animEffect>
                                  </p:childTnLst>
                                </p:cTn>
                              </p:par>
                              <p:par>
                                <p:cTn fill="hold" nodeType="with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1000"/>
                                        <p:tgtEl>
                                          <p:spTgt spid="1147"/>
                                        </p:tgtEl>
                                      </p:cBhvr>
                                    </p:animEffect>
                                  </p:childTnLst>
                                </p:cTn>
                              </p:par>
                              <p:par>
                                <p:cTn fill="hold" nodeType="withEffect" presetClass="entr" presetID="10" presetSubtype="0">
                                  <p:stCondLst>
                                    <p:cond delay="0"/>
                                  </p:stCondLst>
                                  <p:childTnLst>
                                    <p:set>
                                      <p:cBhvr>
                                        <p:cTn dur="1" fill="hold">
                                          <p:stCondLst>
                                            <p:cond delay="0"/>
                                          </p:stCondLst>
                                        </p:cTn>
                                        <p:tgtEl>
                                          <p:spTgt spid="1148"/>
                                        </p:tgtEl>
                                        <p:attrNameLst>
                                          <p:attrName>style.visibility</p:attrName>
                                        </p:attrNameLst>
                                      </p:cBhvr>
                                      <p:to>
                                        <p:strVal val="visible"/>
                                      </p:to>
                                    </p:set>
                                    <p:animEffect filter="fade" transition="in">
                                      <p:cBhvr>
                                        <p:cTn dur="1000"/>
                                        <p:tgtEl>
                                          <p:spTgt spid="1148"/>
                                        </p:tgtEl>
                                      </p:cBhvr>
                                    </p:animEffect>
                                  </p:childTnLst>
                                </p:cTn>
                              </p:par>
                              <p:par>
                                <p:cTn fill="hold" nodeType="with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1000"/>
                                        <p:tgtEl>
                                          <p:spTgt spid="1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37"/>
          <p:cNvSpPr/>
          <p:nvPr/>
        </p:nvSpPr>
        <p:spPr>
          <a:xfrm>
            <a:off x="277725" y="2857925"/>
            <a:ext cx="8028000" cy="9960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7"/>
          <p:cNvSpPr txBox="1"/>
          <p:nvPr/>
        </p:nvSpPr>
        <p:spPr>
          <a:xfrm>
            <a:off x="392975" y="309625"/>
            <a:ext cx="8136000" cy="899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300">
                <a:solidFill>
                  <a:schemeClr val="dk1"/>
                </a:solidFill>
                <a:latin typeface="Calibri"/>
                <a:ea typeface="Calibri"/>
                <a:cs typeface="Calibri"/>
                <a:sym typeface="Calibri"/>
              </a:rPr>
              <a:t>Prediction: Attacks</a:t>
            </a:r>
            <a:endParaRPr sz="33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rPr lang="en" sz="2400">
                <a:solidFill>
                  <a:srgbClr val="666666"/>
                </a:solidFill>
                <a:latin typeface="Calibri"/>
                <a:ea typeface="Calibri"/>
                <a:cs typeface="Calibri"/>
                <a:sym typeface="Calibri"/>
              </a:rPr>
              <a:t>Example: Part </a:t>
            </a:r>
            <a:r>
              <a:rPr lang="en" sz="2000">
                <a:solidFill>
                  <a:srgbClr val="666666"/>
                </a:solidFill>
                <a:latin typeface="Calibri"/>
                <a:ea typeface="Calibri"/>
                <a:cs typeface="Calibri"/>
                <a:sym typeface="Calibri"/>
              </a:rPr>
              <a:t>② </a:t>
            </a:r>
            <a:r>
              <a:rPr lang="en" sz="2400">
                <a:solidFill>
                  <a:srgbClr val="666666"/>
                </a:solidFill>
                <a:latin typeface="Calibri"/>
                <a:ea typeface="Calibri"/>
                <a:cs typeface="Calibri"/>
                <a:sym typeface="Calibri"/>
              </a:rPr>
              <a:t>Walnut </a:t>
            </a:r>
            <a:endParaRPr sz="2400">
              <a:solidFill>
                <a:srgbClr val="666666"/>
              </a:solidFill>
              <a:latin typeface="Calibri"/>
              <a:ea typeface="Calibri"/>
              <a:cs typeface="Calibri"/>
              <a:sym typeface="Calibri"/>
            </a:endParaRPr>
          </a:p>
        </p:txBody>
      </p:sp>
      <p:sp>
        <p:nvSpPr>
          <p:cNvPr id="1156" name="Google Shape;1156;p37"/>
          <p:cNvSpPr/>
          <p:nvPr/>
        </p:nvSpPr>
        <p:spPr>
          <a:xfrm>
            <a:off x="1707825" y="1645900"/>
            <a:ext cx="4922700" cy="10971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7"/>
          <p:cNvSpPr/>
          <p:nvPr/>
        </p:nvSpPr>
        <p:spPr>
          <a:xfrm>
            <a:off x="5685500" y="1747450"/>
            <a:ext cx="852300" cy="899700"/>
          </a:xfrm>
          <a:prstGeom prst="rect">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1158" name="Google Shape;1158;p37"/>
          <p:cNvSpPr/>
          <p:nvPr/>
        </p:nvSpPr>
        <p:spPr>
          <a:xfrm>
            <a:off x="4464750" y="1747550"/>
            <a:ext cx="852300" cy="899700"/>
          </a:xfrm>
          <a:prstGeom prst="rect">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pic>
        <p:nvPicPr>
          <p:cNvPr id="1159" name="Google Shape;1159;p37"/>
          <p:cNvPicPr preferRelativeResize="0"/>
          <p:nvPr/>
        </p:nvPicPr>
        <p:blipFill rotWithShape="1">
          <a:blip r:embed="rId3">
            <a:alphaModFix/>
          </a:blip>
          <a:srcRect b="29803" l="14057" r="13776" t="30758"/>
          <a:stretch/>
        </p:blipFill>
        <p:spPr>
          <a:xfrm>
            <a:off x="2795616" y="1841134"/>
            <a:ext cx="368578" cy="234504"/>
          </a:xfrm>
          <a:prstGeom prst="rect">
            <a:avLst/>
          </a:prstGeom>
          <a:noFill/>
          <a:ln>
            <a:noFill/>
          </a:ln>
        </p:spPr>
      </p:pic>
      <p:sp>
        <p:nvSpPr>
          <p:cNvPr id="1160" name="Google Shape;1160;p37"/>
          <p:cNvSpPr/>
          <p:nvPr/>
        </p:nvSpPr>
        <p:spPr>
          <a:xfrm>
            <a:off x="1811525" y="1747450"/>
            <a:ext cx="916500" cy="899700"/>
          </a:xfrm>
          <a:prstGeom prst="rect">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1161" name="Google Shape;1161;p37"/>
          <p:cNvSpPr txBox="1"/>
          <p:nvPr/>
        </p:nvSpPr>
        <p:spPr>
          <a:xfrm>
            <a:off x="7675450" y="1780550"/>
            <a:ext cx="13656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latin typeface="Calibri"/>
                <a:ea typeface="Calibri"/>
                <a:cs typeface="Calibri"/>
                <a:sym typeface="Calibri"/>
              </a:rPr>
              <a:t>Malicious Acceleration</a:t>
            </a:r>
            <a:endParaRPr i="1" sz="1800">
              <a:latin typeface="Calibri"/>
              <a:ea typeface="Calibri"/>
              <a:cs typeface="Calibri"/>
              <a:sym typeface="Calibri"/>
            </a:endParaRPr>
          </a:p>
        </p:txBody>
      </p:sp>
      <p:sp>
        <p:nvSpPr>
          <p:cNvPr id="1162" name="Google Shape;1162;p37"/>
          <p:cNvSpPr/>
          <p:nvPr/>
        </p:nvSpPr>
        <p:spPr>
          <a:xfrm>
            <a:off x="3234325" y="1747475"/>
            <a:ext cx="852300" cy="899700"/>
          </a:xfrm>
          <a:prstGeom prst="rect">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1163" name="Google Shape;1163;p37"/>
          <p:cNvSpPr/>
          <p:nvPr/>
        </p:nvSpPr>
        <p:spPr>
          <a:xfrm rot="5400000">
            <a:off x="3408843" y="1890311"/>
            <a:ext cx="534600" cy="441300"/>
          </a:xfrm>
          <a:prstGeom prst="triangle">
            <a:avLst>
              <a:gd fmla="val 50000" name="adj"/>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grpSp>
        <p:nvGrpSpPr>
          <p:cNvPr id="1164" name="Google Shape;1164;p37"/>
          <p:cNvGrpSpPr/>
          <p:nvPr/>
        </p:nvGrpSpPr>
        <p:grpSpPr>
          <a:xfrm>
            <a:off x="4718158" y="1848620"/>
            <a:ext cx="527700" cy="503700"/>
            <a:chOff x="5772119" y="1866775"/>
            <a:chExt cx="527700" cy="503700"/>
          </a:xfrm>
        </p:grpSpPr>
        <p:cxnSp>
          <p:nvCxnSpPr>
            <p:cNvPr id="1165" name="Google Shape;1165;p37"/>
            <p:cNvCxnSpPr/>
            <p:nvPr/>
          </p:nvCxnSpPr>
          <p:spPr>
            <a:xfrm>
              <a:off x="5772119" y="2370475"/>
              <a:ext cx="527700" cy="0"/>
            </a:xfrm>
            <a:prstGeom prst="straightConnector1">
              <a:avLst/>
            </a:prstGeom>
            <a:noFill/>
            <a:ln cap="flat" cmpd="sng" w="19050">
              <a:solidFill>
                <a:srgbClr val="000000"/>
              </a:solidFill>
              <a:prstDash val="solid"/>
              <a:round/>
              <a:headEnd len="sm" w="sm" type="none"/>
              <a:tailEnd len="med" w="med" type="triangle"/>
            </a:ln>
          </p:spPr>
        </p:cxnSp>
        <p:cxnSp>
          <p:nvCxnSpPr>
            <p:cNvPr id="1166" name="Google Shape;1166;p37"/>
            <p:cNvCxnSpPr/>
            <p:nvPr/>
          </p:nvCxnSpPr>
          <p:spPr>
            <a:xfrm rot="10800000">
              <a:off x="5779048" y="1866775"/>
              <a:ext cx="0" cy="503700"/>
            </a:xfrm>
            <a:prstGeom prst="straightConnector1">
              <a:avLst/>
            </a:prstGeom>
            <a:noFill/>
            <a:ln cap="flat" cmpd="sng" w="19050">
              <a:solidFill>
                <a:srgbClr val="000000"/>
              </a:solidFill>
              <a:prstDash val="solid"/>
              <a:round/>
              <a:headEnd len="sm" w="sm" type="none"/>
              <a:tailEnd len="med" w="med" type="triangle"/>
            </a:ln>
          </p:spPr>
        </p:cxnSp>
        <p:cxnSp>
          <p:nvCxnSpPr>
            <p:cNvPr id="1167" name="Google Shape;1167;p37"/>
            <p:cNvCxnSpPr/>
            <p:nvPr/>
          </p:nvCxnSpPr>
          <p:spPr>
            <a:xfrm>
              <a:off x="5779048" y="2051461"/>
              <a:ext cx="302400" cy="0"/>
            </a:xfrm>
            <a:prstGeom prst="straightConnector1">
              <a:avLst/>
            </a:prstGeom>
            <a:noFill/>
            <a:ln cap="flat" cmpd="sng" w="19050">
              <a:solidFill>
                <a:srgbClr val="000000"/>
              </a:solidFill>
              <a:prstDash val="solid"/>
              <a:round/>
              <a:headEnd len="sm" w="sm" type="none"/>
              <a:tailEnd len="sm" w="sm" type="none"/>
            </a:ln>
          </p:spPr>
        </p:cxnSp>
        <p:cxnSp>
          <p:nvCxnSpPr>
            <p:cNvPr id="1168" name="Google Shape;1168;p37"/>
            <p:cNvCxnSpPr/>
            <p:nvPr/>
          </p:nvCxnSpPr>
          <p:spPr>
            <a:xfrm>
              <a:off x="6082549" y="2046688"/>
              <a:ext cx="0" cy="318900"/>
            </a:xfrm>
            <a:prstGeom prst="straightConnector1">
              <a:avLst/>
            </a:prstGeom>
            <a:noFill/>
            <a:ln cap="flat" cmpd="sng" w="19050">
              <a:solidFill>
                <a:srgbClr val="000000"/>
              </a:solidFill>
              <a:prstDash val="solid"/>
              <a:round/>
              <a:headEnd len="sm" w="sm" type="none"/>
              <a:tailEnd len="sm" w="sm" type="none"/>
            </a:ln>
          </p:spPr>
        </p:cxnSp>
      </p:grpSp>
      <p:sp>
        <p:nvSpPr>
          <p:cNvPr id="1169" name="Google Shape;1169;p37"/>
          <p:cNvSpPr/>
          <p:nvPr/>
        </p:nvSpPr>
        <p:spPr>
          <a:xfrm>
            <a:off x="5879733" y="1886540"/>
            <a:ext cx="442500" cy="434100"/>
          </a:xfrm>
          <a:prstGeom prst="rect">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sz="1100">
                <a:solidFill>
                  <a:srgbClr val="000000"/>
                </a:solidFill>
                <a:latin typeface="Arial"/>
                <a:ea typeface="Arial"/>
                <a:cs typeface="Arial"/>
                <a:sym typeface="Arial"/>
              </a:rPr>
              <a:t>ADC</a:t>
            </a:r>
            <a:endParaRPr b="1" sz="1100">
              <a:solidFill>
                <a:srgbClr val="000000"/>
              </a:solidFill>
              <a:latin typeface="Arial"/>
              <a:ea typeface="Arial"/>
              <a:cs typeface="Arial"/>
              <a:sym typeface="Arial"/>
            </a:endParaRPr>
          </a:p>
        </p:txBody>
      </p:sp>
      <p:sp>
        <p:nvSpPr>
          <p:cNvPr id="1170" name="Google Shape;1170;p37"/>
          <p:cNvSpPr/>
          <p:nvPr/>
        </p:nvSpPr>
        <p:spPr>
          <a:xfrm>
            <a:off x="3301839" y="2373148"/>
            <a:ext cx="852300" cy="2076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200">
                <a:solidFill>
                  <a:srgbClr val="000000"/>
                </a:solidFill>
              </a:rPr>
              <a:t>Amplifier</a:t>
            </a:r>
            <a:endParaRPr sz="1200">
              <a:solidFill>
                <a:srgbClr val="000000"/>
              </a:solidFill>
            </a:endParaRPr>
          </a:p>
        </p:txBody>
      </p:sp>
      <p:sp>
        <p:nvSpPr>
          <p:cNvPr id="1171" name="Google Shape;1171;p37"/>
          <p:cNvSpPr/>
          <p:nvPr/>
        </p:nvSpPr>
        <p:spPr>
          <a:xfrm>
            <a:off x="4464725" y="2358425"/>
            <a:ext cx="852300" cy="2538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200">
                <a:solidFill>
                  <a:srgbClr val="000000"/>
                </a:solidFill>
              </a:rPr>
              <a:t>L</a:t>
            </a:r>
            <a:r>
              <a:rPr lang="en" sz="1200"/>
              <a:t>PF</a:t>
            </a:r>
            <a:endParaRPr sz="1200">
              <a:solidFill>
                <a:srgbClr val="000000"/>
              </a:solidFill>
            </a:endParaRPr>
          </a:p>
        </p:txBody>
      </p:sp>
      <p:cxnSp>
        <p:nvCxnSpPr>
          <p:cNvPr id="1172" name="Google Shape;1172;p37"/>
          <p:cNvCxnSpPr/>
          <p:nvPr/>
        </p:nvCxnSpPr>
        <p:spPr>
          <a:xfrm>
            <a:off x="4101428" y="2184799"/>
            <a:ext cx="346200" cy="0"/>
          </a:xfrm>
          <a:prstGeom prst="straightConnector1">
            <a:avLst/>
          </a:prstGeom>
          <a:noFill/>
          <a:ln cap="flat" cmpd="sng" w="28575">
            <a:solidFill>
              <a:srgbClr val="000000"/>
            </a:solidFill>
            <a:prstDash val="solid"/>
            <a:round/>
            <a:headEnd len="sm" w="sm" type="none"/>
            <a:tailEnd len="med" w="med" type="triangle"/>
          </a:ln>
        </p:spPr>
      </p:cxnSp>
      <p:cxnSp>
        <p:nvCxnSpPr>
          <p:cNvPr id="1173" name="Google Shape;1173;p37"/>
          <p:cNvCxnSpPr/>
          <p:nvPr/>
        </p:nvCxnSpPr>
        <p:spPr>
          <a:xfrm>
            <a:off x="5331861" y="2187164"/>
            <a:ext cx="346200" cy="0"/>
          </a:xfrm>
          <a:prstGeom prst="straightConnector1">
            <a:avLst/>
          </a:prstGeom>
          <a:noFill/>
          <a:ln cap="flat" cmpd="sng" w="28575">
            <a:solidFill>
              <a:srgbClr val="000000"/>
            </a:solidFill>
            <a:prstDash val="solid"/>
            <a:round/>
            <a:headEnd len="sm" w="sm" type="none"/>
            <a:tailEnd len="med" w="med" type="triangle"/>
          </a:ln>
        </p:spPr>
      </p:cxnSp>
      <p:sp>
        <p:nvSpPr>
          <p:cNvPr id="1174" name="Google Shape;1174;p37"/>
          <p:cNvSpPr/>
          <p:nvPr/>
        </p:nvSpPr>
        <p:spPr>
          <a:xfrm>
            <a:off x="5703825" y="2343723"/>
            <a:ext cx="786600" cy="3000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200"/>
              <a:t>ADC</a:t>
            </a:r>
            <a:endParaRPr sz="1200">
              <a:solidFill>
                <a:srgbClr val="000000"/>
              </a:solidFill>
            </a:endParaRPr>
          </a:p>
        </p:txBody>
      </p:sp>
      <p:cxnSp>
        <p:nvCxnSpPr>
          <p:cNvPr id="1175" name="Google Shape;1175;p37"/>
          <p:cNvCxnSpPr/>
          <p:nvPr/>
        </p:nvCxnSpPr>
        <p:spPr>
          <a:xfrm>
            <a:off x="2757295" y="2187155"/>
            <a:ext cx="445200" cy="0"/>
          </a:xfrm>
          <a:prstGeom prst="straightConnector1">
            <a:avLst/>
          </a:prstGeom>
          <a:noFill/>
          <a:ln cap="flat" cmpd="sng" w="28575">
            <a:solidFill>
              <a:srgbClr val="000000"/>
            </a:solidFill>
            <a:prstDash val="solid"/>
            <a:round/>
            <a:headEnd len="sm" w="sm" type="none"/>
            <a:tailEnd len="med" w="med" type="triangle"/>
          </a:ln>
        </p:spPr>
      </p:cxnSp>
      <p:sp>
        <p:nvSpPr>
          <p:cNvPr id="1176" name="Google Shape;1176;p37"/>
          <p:cNvSpPr/>
          <p:nvPr/>
        </p:nvSpPr>
        <p:spPr>
          <a:xfrm>
            <a:off x="891414" y="1887438"/>
            <a:ext cx="744900" cy="592800"/>
          </a:xfrm>
          <a:prstGeom prst="rightArrow">
            <a:avLst>
              <a:gd fmla="val 50000" name="adj1"/>
              <a:gd fmla="val 50000" name="adj2"/>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a:t>Input</a:t>
            </a:r>
            <a:endParaRPr b="1" sz="1400"/>
          </a:p>
        </p:txBody>
      </p:sp>
      <p:sp>
        <p:nvSpPr>
          <p:cNvPr id="1177" name="Google Shape;1177;p37"/>
          <p:cNvSpPr/>
          <p:nvPr/>
        </p:nvSpPr>
        <p:spPr>
          <a:xfrm>
            <a:off x="6763323" y="1897683"/>
            <a:ext cx="916500" cy="592800"/>
          </a:xfrm>
          <a:prstGeom prst="rightArrow">
            <a:avLst>
              <a:gd fmla="val 50000" name="adj1"/>
              <a:gd fmla="val 50000" name="adj2"/>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a:t>Output</a:t>
            </a:r>
            <a:endParaRPr b="1" sz="1400"/>
          </a:p>
        </p:txBody>
      </p:sp>
      <p:sp>
        <p:nvSpPr>
          <p:cNvPr id="1178" name="Google Shape;1178;p37"/>
          <p:cNvSpPr/>
          <p:nvPr/>
        </p:nvSpPr>
        <p:spPr>
          <a:xfrm>
            <a:off x="1668600" y="2362350"/>
            <a:ext cx="1187700" cy="2076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200"/>
              <a:t>MEMS Mass</a:t>
            </a:r>
            <a:endParaRPr sz="1200">
              <a:solidFill>
                <a:srgbClr val="000000"/>
              </a:solidFill>
            </a:endParaRPr>
          </a:p>
        </p:txBody>
      </p:sp>
      <p:sp>
        <p:nvSpPr>
          <p:cNvPr id="1179" name="Google Shape;1179;p37"/>
          <p:cNvSpPr/>
          <p:nvPr/>
        </p:nvSpPr>
        <p:spPr>
          <a:xfrm>
            <a:off x="2700175" y="2920100"/>
            <a:ext cx="2469600" cy="358800"/>
          </a:xfrm>
          <a:prstGeom prst="roundRect">
            <a:avLst>
              <a:gd fmla="val 16667" name="adj"/>
            </a:avLst>
          </a:prstGeom>
          <a:solidFill>
            <a:srgbClr val="A7D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Filtering: </a:t>
            </a:r>
            <a:r>
              <a:rPr lang="en"/>
              <a:t>Improper Filtering</a:t>
            </a:r>
            <a:endParaRPr/>
          </a:p>
        </p:txBody>
      </p:sp>
      <p:sp>
        <p:nvSpPr>
          <p:cNvPr id="1180" name="Google Shape;1180;p37"/>
          <p:cNvSpPr/>
          <p:nvPr/>
        </p:nvSpPr>
        <p:spPr>
          <a:xfrm>
            <a:off x="4769925" y="3395562"/>
            <a:ext cx="2654400" cy="358800"/>
          </a:xfrm>
          <a:prstGeom prst="roundRect">
            <a:avLst>
              <a:gd fmla="val 16667" name="adj"/>
            </a:avLst>
          </a:prstGeom>
          <a:solidFill>
            <a:srgbClr val="A7D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Aliasing</a:t>
            </a:r>
            <a:r>
              <a:rPr lang="en"/>
              <a:t>: ADC aliases signal</a:t>
            </a:r>
            <a:endParaRPr/>
          </a:p>
        </p:txBody>
      </p:sp>
      <p:pic>
        <p:nvPicPr>
          <p:cNvPr descr="elated image" id="1181" name="Google Shape;1181;p37"/>
          <p:cNvPicPr preferRelativeResize="0"/>
          <p:nvPr/>
        </p:nvPicPr>
        <p:blipFill rotWithShape="1">
          <a:blip r:embed="rId4">
            <a:alphaModFix/>
          </a:blip>
          <a:srcRect b="0" l="0" r="0" t="0"/>
          <a:stretch/>
        </p:blipFill>
        <p:spPr>
          <a:xfrm>
            <a:off x="189500" y="1775305"/>
            <a:ext cx="625800" cy="817050"/>
          </a:xfrm>
          <a:prstGeom prst="rect">
            <a:avLst/>
          </a:prstGeom>
          <a:noFill/>
          <a:ln>
            <a:noFill/>
          </a:ln>
        </p:spPr>
      </p:pic>
      <p:sp>
        <p:nvSpPr>
          <p:cNvPr id="1182" name="Google Shape;1182;p37"/>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183" name="Google Shape;1183;p37"/>
          <p:cNvSpPr txBox="1"/>
          <p:nvPr/>
        </p:nvSpPr>
        <p:spPr>
          <a:xfrm>
            <a:off x="430125" y="3099299"/>
            <a:ext cx="5277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Calibri"/>
                <a:ea typeface="Calibri"/>
                <a:cs typeface="Calibri"/>
                <a:sym typeface="Calibri"/>
              </a:rPr>
              <a:t>②</a:t>
            </a:r>
            <a:endParaRPr sz="1000"/>
          </a:p>
        </p:txBody>
      </p:sp>
      <p:sp>
        <p:nvSpPr>
          <p:cNvPr id="1184" name="Google Shape;1184;p37"/>
          <p:cNvSpPr/>
          <p:nvPr/>
        </p:nvSpPr>
        <p:spPr>
          <a:xfrm>
            <a:off x="880675" y="2947325"/>
            <a:ext cx="1472100" cy="817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Injection: </a:t>
            </a:r>
            <a:endParaRPr b="1"/>
          </a:p>
          <a:p>
            <a:pPr indent="0" lvl="0" marL="0" rtl="0" algn="l">
              <a:spcBef>
                <a:spcPts val="0"/>
              </a:spcBef>
              <a:spcAft>
                <a:spcPts val="0"/>
              </a:spcAft>
              <a:buNone/>
            </a:pPr>
            <a:r>
              <a:rPr lang="en"/>
              <a:t>Sound</a:t>
            </a:r>
            <a:endParaRPr/>
          </a:p>
          <a:p>
            <a:pPr indent="0" lvl="0" marL="0" rtl="0" algn="l">
              <a:spcBef>
                <a:spcPts val="0"/>
              </a:spcBef>
              <a:spcAft>
                <a:spcPts val="0"/>
              </a:spcAft>
              <a:buNone/>
            </a:pPr>
            <a:r>
              <a:rPr lang="en"/>
              <a:t>Pre-transducer</a:t>
            </a:r>
            <a:endParaRPr/>
          </a:p>
          <a:p>
            <a:pPr indent="0" lvl="0" marL="0" rtl="0" algn="l">
              <a:spcBef>
                <a:spcPts val="0"/>
              </a:spcBef>
              <a:spcAft>
                <a:spcPts val="0"/>
              </a:spcAft>
              <a:buNone/>
            </a:pPr>
            <a:r>
              <a:rPr lang="en"/>
              <a:t>Out-of-band</a:t>
            </a:r>
            <a:endParaRPr/>
          </a:p>
        </p:txBody>
      </p:sp>
      <p:pic>
        <p:nvPicPr>
          <p:cNvPr id="1185" name="Google Shape;1185;p37"/>
          <p:cNvPicPr preferRelativeResize="0"/>
          <p:nvPr/>
        </p:nvPicPr>
        <p:blipFill rotWithShape="1">
          <a:blip r:embed="rId5">
            <a:alphaModFix/>
          </a:blip>
          <a:srcRect b="0" l="0" r="0" t="0"/>
          <a:stretch/>
        </p:blipFill>
        <p:spPr>
          <a:xfrm>
            <a:off x="1954170" y="3138794"/>
            <a:ext cx="251750" cy="226211"/>
          </a:xfrm>
          <a:prstGeom prst="rect">
            <a:avLst/>
          </a:prstGeom>
          <a:noFill/>
          <a:ln>
            <a:noFill/>
          </a:ln>
        </p:spPr>
      </p:pic>
      <p:cxnSp>
        <p:nvCxnSpPr>
          <p:cNvPr id="1186" name="Google Shape;1186;p37"/>
          <p:cNvCxnSpPr/>
          <p:nvPr/>
        </p:nvCxnSpPr>
        <p:spPr>
          <a:xfrm rot="10800000">
            <a:off x="2110425" y="2658075"/>
            <a:ext cx="6600" cy="309900"/>
          </a:xfrm>
          <a:prstGeom prst="straightConnector1">
            <a:avLst/>
          </a:prstGeom>
          <a:noFill/>
          <a:ln cap="flat" cmpd="sng" w="9525">
            <a:solidFill>
              <a:srgbClr val="000000"/>
            </a:solidFill>
            <a:prstDash val="dash"/>
            <a:round/>
            <a:headEnd len="med" w="med" type="diamond"/>
            <a:tailEnd len="med" w="med" type="triangle"/>
          </a:ln>
        </p:spPr>
      </p:cxnSp>
      <p:cxnSp>
        <p:nvCxnSpPr>
          <p:cNvPr id="1187" name="Google Shape;1187;p37"/>
          <p:cNvCxnSpPr>
            <a:stCxn id="1180" idx="0"/>
            <a:endCxn id="1174" idx="2"/>
          </p:cNvCxnSpPr>
          <p:nvPr/>
        </p:nvCxnSpPr>
        <p:spPr>
          <a:xfrm rot="10800000">
            <a:off x="6097125" y="2643762"/>
            <a:ext cx="0" cy="751800"/>
          </a:xfrm>
          <a:prstGeom prst="straightConnector1">
            <a:avLst/>
          </a:prstGeom>
          <a:noFill/>
          <a:ln cap="flat" cmpd="sng" w="9525">
            <a:solidFill>
              <a:srgbClr val="000000"/>
            </a:solidFill>
            <a:prstDash val="dash"/>
            <a:round/>
            <a:headEnd len="med" w="med" type="diamond"/>
            <a:tailEnd len="med" w="med" type="triangle"/>
          </a:ln>
        </p:spPr>
      </p:cxnSp>
      <p:cxnSp>
        <p:nvCxnSpPr>
          <p:cNvPr id="1188" name="Google Shape;1188;p37"/>
          <p:cNvCxnSpPr>
            <a:endCxn id="1171" idx="2"/>
          </p:cNvCxnSpPr>
          <p:nvPr/>
        </p:nvCxnSpPr>
        <p:spPr>
          <a:xfrm rot="10800000">
            <a:off x="4890875" y="2612225"/>
            <a:ext cx="9000" cy="329400"/>
          </a:xfrm>
          <a:prstGeom prst="straightConnector1">
            <a:avLst/>
          </a:prstGeom>
          <a:noFill/>
          <a:ln cap="flat" cmpd="sng" w="9525">
            <a:solidFill>
              <a:srgbClr val="000000"/>
            </a:solidFill>
            <a:prstDash val="dash"/>
            <a:round/>
            <a:headEnd len="med" w="med" type="diamond"/>
            <a:tailEnd len="med" w="med" type="triangle"/>
          </a:ln>
        </p:spPr>
      </p:cxnSp>
      <p:pic>
        <p:nvPicPr>
          <p:cNvPr id="1189" name="Google Shape;1189;p37"/>
          <p:cNvPicPr preferRelativeResize="0"/>
          <p:nvPr/>
        </p:nvPicPr>
        <p:blipFill>
          <a:blip r:embed="rId6">
            <a:alphaModFix/>
          </a:blip>
          <a:stretch>
            <a:fillRect/>
          </a:stretch>
        </p:blipFill>
        <p:spPr>
          <a:xfrm>
            <a:off x="2030425" y="1811025"/>
            <a:ext cx="478677" cy="534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38"/>
          <p:cNvSpPr/>
          <p:nvPr/>
        </p:nvSpPr>
        <p:spPr>
          <a:xfrm>
            <a:off x="127475" y="2482050"/>
            <a:ext cx="8347500" cy="9960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8"/>
          <p:cNvSpPr txBox="1"/>
          <p:nvPr/>
        </p:nvSpPr>
        <p:spPr>
          <a:xfrm>
            <a:off x="392975" y="309625"/>
            <a:ext cx="8136000" cy="899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300">
                <a:solidFill>
                  <a:schemeClr val="dk1"/>
                </a:solidFill>
                <a:latin typeface="Calibri"/>
                <a:ea typeface="Calibri"/>
                <a:cs typeface="Calibri"/>
                <a:sym typeface="Calibri"/>
              </a:rPr>
              <a:t>Prediction: Attacks</a:t>
            </a:r>
            <a:endParaRPr sz="33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rPr lang="en" sz="2400">
                <a:solidFill>
                  <a:srgbClr val="666666"/>
                </a:solidFill>
                <a:latin typeface="Calibri"/>
                <a:ea typeface="Calibri"/>
                <a:cs typeface="Calibri"/>
                <a:sym typeface="Calibri"/>
              </a:rPr>
              <a:t>Example: Part </a:t>
            </a:r>
            <a:r>
              <a:rPr lang="en" sz="2000">
                <a:solidFill>
                  <a:srgbClr val="666666"/>
                </a:solidFill>
                <a:latin typeface="Calibri"/>
                <a:ea typeface="Calibri"/>
                <a:cs typeface="Calibri"/>
                <a:sym typeface="Calibri"/>
              </a:rPr>
              <a:t>③</a:t>
            </a:r>
            <a:r>
              <a:rPr lang="en" sz="2400">
                <a:solidFill>
                  <a:srgbClr val="666666"/>
                </a:solidFill>
                <a:latin typeface="Calibri"/>
                <a:ea typeface="Calibri"/>
                <a:cs typeface="Calibri"/>
                <a:sym typeface="Calibri"/>
              </a:rPr>
              <a:t> predicting an attack </a:t>
            </a:r>
            <a:endParaRPr sz="2400">
              <a:solidFill>
                <a:srgbClr val="666666"/>
              </a:solidFill>
              <a:latin typeface="Calibri"/>
              <a:ea typeface="Calibri"/>
              <a:cs typeface="Calibri"/>
              <a:sym typeface="Calibri"/>
            </a:endParaRPr>
          </a:p>
        </p:txBody>
      </p:sp>
      <p:sp>
        <p:nvSpPr>
          <p:cNvPr id="1196" name="Google Shape;1196;p38"/>
          <p:cNvSpPr/>
          <p:nvPr/>
        </p:nvSpPr>
        <p:spPr>
          <a:xfrm>
            <a:off x="2869425" y="2544225"/>
            <a:ext cx="2469600" cy="358800"/>
          </a:xfrm>
          <a:prstGeom prst="roundRect">
            <a:avLst>
              <a:gd fmla="val 16667" name="adj"/>
            </a:avLst>
          </a:prstGeom>
          <a:solidFill>
            <a:srgbClr val="A7D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Filtering: </a:t>
            </a:r>
            <a:r>
              <a:rPr lang="en"/>
              <a:t>Improper Filtering</a:t>
            </a:r>
            <a:endParaRPr/>
          </a:p>
        </p:txBody>
      </p:sp>
      <p:sp>
        <p:nvSpPr>
          <p:cNvPr id="1197" name="Google Shape;1197;p38"/>
          <p:cNvSpPr/>
          <p:nvPr/>
        </p:nvSpPr>
        <p:spPr>
          <a:xfrm>
            <a:off x="4939175" y="3019687"/>
            <a:ext cx="2654400" cy="358800"/>
          </a:xfrm>
          <a:prstGeom prst="roundRect">
            <a:avLst>
              <a:gd fmla="val 16667" name="adj"/>
            </a:avLst>
          </a:prstGeom>
          <a:solidFill>
            <a:srgbClr val="A7D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Aliasing</a:t>
            </a:r>
            <a:r>
              <a:rPr lang="en"/>
              <a:t>: ADC aliases signal</a:t>
            </a:r>
            <a:endParaRPr/>
          </a:p>
        </p:txBody>
      </p:sp>
      <p:sp>
        <p:nvSpPr>
          <p:cNvPr id="1198" name="Google Shape;1198;p38"/>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199" name="Google Shape;1199;p38"/>
          <p:cNvSpPr txBox="1"/>
          <p:nvPr/>
        </p:nvSpPr>
        <p:spPr>
          <a:xfrm>
            <a:off x="599375" y="2723424"/>
            <a:ext cx="5277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Calibri"/>
                <a:ea typeface="Calibri"/>
                <a:cs typeface="Calibri"/>
                <a:sym typeface="Calibri"/>
              </a:rPr>
              <a:t>②</a:t>
            </a:r>
            <a:endParaRPr sz="1000"/>
          </a:p>
        </p:txBody>
      </p:sp>
      <p:sp>
        <p:nvSpPr>
          <p:cNvPr id="1200" name="Google Shape;1200;p38"/>
          <p:cNvSpPr/>
          <p:nvPr/>
        </p:nvSpPr>
        <p:spPr>
          <a:xfrm>
            <a:off x="1151025" y="2566675"/>
            <a:ext cx="1472100" cy="817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Injection: </a:t>
            </a:r>
            <a:endParaRPr b="1"/>
          </a:p>
          <a:p>
            <a:pPr indent="0" lvl="0" marL="0" rtl="0" algn="l">
              <a:spcBef>
                <a:spcPts val="0"/>
              </a:spcBef>
              <a:spcAft>
                <a:spcPts val="0"/>
              </a:spcAft>
              <a:buNone/>
            </a:pPr>
            <a:r>
              <a:rPr lang="en"/>
              <a:t>Ultrasound</a:t>
            </a:r>
            <a:endParaRPr/>
          </a:p>
          <a:p>
            <a:pPr indent="0" lvl="0" marL="0" rtl="0" algn="l">
              <a:spcBef>
                <a:spcPts val="0"/>
              </a:spcBef>
              <a:spcAft>
                <a:spcPts val="0"/>
              </a:spcAft>
              <a:buNone/>
            </a:pPr>
            <a:r>
              <a:rPr lang="en"/>
              <a:t>Pre-transducer</a:t>
            </a:r>
            <a:endParaRPr/>
          </a:p>
          <a:p>
            <a:pPr indent="0" lvl="0" marL="0" rtl="0" algn="l">
              <a:spcBef>
                <a:spcPts val="0"/>
              </a:spcBef>
              <a:spcAft>
                <a:spcPts val="0"/>
              </a:spcAft>
              <a:buNone/>
            </a:pPr>
            <a:r>
              <a:rPr lang="en"/>
              <a:t>Out-of-band</a:t>
            </a:r>
            <a:endParaRPr/>
          </a:p>
        </p:txBody>
      </p:sp>
      <p:pic>
        <p:nvPicPr>
          <p:cNvPr id="1201" name="Google Shape;1201;p38"/>
          <p:cNvPicPr preferRelativeResize="0"/>
          <p:nvPr/>
        </p:nvPicPr>
        <p:blipFill rotWithShape="1">
          <a:blip r:embed="rId3">
            <a:alphaModFix/>
          </a:blip>
          <a:srcRect b="0" l="0" r="0" t="0"/>
          <a:stretch/>
        </p:blipFill>
        <p:spPr>
          <a:xfrm>
            <a:off x="2123420" y="2762919"/>
            <a:ext cx="251750" cy="226210"/>
          </a:xfrm>
          <a:prstGeom prst="rect">
            <a:avLst/>
          </a:prstGeom>
          <a:noFill/>
          <a:ln>
            <a:noFill/>
          </a:ln>
        </p:spPr>
      </p:pic>
      <p:sp>
        <p:nvSpPr>
          <p:cNvPr id="1202" name="Google Shape;1202;p38"/>
          <p:cNvSpPr/>
          <p:nvPr/>
        </p:nvSpPr>
        <p:spPr>
          <a:xfrm>
            <a:off x="129550" y="1402450"/>
            <a:ext cx="8347500" cy="9960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8"/>
          <p:cNvSpPr/>
          <p:nvPr/>
        </p:nvSpPr>
        <p:spPr>
          <a:xfrm>
            <a:off x="2741700" y="1506667"/>
            <a:ext cx="2654400" cy="358800"/>
          </a:xfrm>
          <a:prstGeom prst="roundRect">
            <a:avLst>
              <a:gd fmla="val 16667" name="adj"/>
            </a:avLst>
          </a:prstGeom>
          <a:solidFill>
            <a:srgbClr val="A7D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IMD</a:t>
            </a:r>
            <a:r>
              <a:rPr lang="en"/>
              <a:t>: Demodulate attack signal</a:t>
            </a:r>
            <a:endParaRPr/>
          </a:p>
        </p:txBody>
      </p:sp>
      <p:sp>
        <p:nvSpPr>
          <p:cNvPr id="1204" name="Google Shape;1204;p38"/>
          <p:cNvSpPr/>
          <p:nvPr/>
        </p:nvSpPr>
        <p:spPr>
          <a:xfrm>
            <a:off x="4890033" y="1934267"/>
            <a:ext cx="2746500" cy="358800"/>
          </a:xfrm>
          <a:prstGeom prst="roundRect">
            <a:avLst>
              <a:gd fmla="val 16667" name="adj"/>
            </a:avLst>
          </a:prstGeom>
          <a:solidFill>
            <a:srgbClr val="A7D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Filtering: </a:t>
            </a:r>
            <a:r>
              <a:rPr lang="en"/>
              <a:t>Remove attack signal</a:t>
            </a:r>
            <a:endParaRPr/>
          </a:p>
        </p:txBody>
      </p:sp>
      <p:sp>
        <p:nvSpPr>
          <p:cNvPr id="1205" name="Google Shape;1205;p38"/>
          <p:cNvSpPr txBox="1"/>
          <p:nvPr/>
        </p:nvSpPr>
        <p:spPr>
          <a:xfrm>
            <a:off x="629220" y="1663448"/>
            <a:ext cx="5277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Calibri"/>
                <a:ea typeface="Calibri"/>
                <a:cs typeface="Calibri"/>
                <a:sym typeface="Calibri"/>
              </a:rPr>
              <a:t>①</a:t>
            </a:r>
            <a:endParaRPr b="1" sz="2000">
              <a:latin typeface="Calibri"/>
              <a:ea typeface="Calibri"/>
              <a:cs typeface="Calibri"/>
              <a:sym typeface="Calibri"/>
            </a:endParaRPr>
          </a:p>
        </p:txBody>
      </p:sp>
      <p:sp>
        <p:nvSpPr>
          <p:cNvPr id="1206" name="Google Shape;1206;p38"/>
          <p:cNvSpPr/>
          <p:nvPr/>
        </p:nvSpPr>
        <p:spPr>
          <a:xfrm>
            <a:off x="1151025" y="1492625"/>
            <a:ext cx="1472100" cy="817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Injection: </a:t>
            </a:r>
            <a:endParaRPr b="1"/>
          </a:p>
          <a:p>
            <a:pPr indent="0" lvl="0" marL="0" rtl="0" algn="l">
              <a:spcBef>
                <a:spcPts val="0"/>
              </a:spcBef>
              <a:spcAft>
                <a:spcPts val="0"/>
              </a:spcAft>
              <a:buNone/>
            </a:pPr>
            <a:r>
              <a:rPr lang="en"/>
              <a:t>Ultrasound</a:t>
            </a:r>
            <a:endParaRPr/>
          </a:p>
          <a:p>
            <a:pPr indent="0" lvl="0" marL="0" rtl="0" algn="l">
              <a:spcBef>
                <a:spcPts val="0"/>
              </a:spcBef>
              <a:spcAft>
                <a:spcPts val="0"/>
              </a:spcAft>
              <a:buNone/>
            </a:pPr>
            <a:r>
              <a:rPr lang="en"/>
              <a:t>Pre-transducer</a:t>
            </a:r>
            <a:endParaRPr/>
          </a:p>
          <a:p>
            <a:pPr indent="0" lvl="0" marL="0" rtl="0" algn="l">
              <a:spcBef>
                <a:spcPts val="0"/>
              </a:spcBef>
              <a:spcAft>
                <a:spcPts val="0"/>
              </a:spcAft>
              <a:buNone/>
            </a:pPr>
            <a:r>
              <a:rPr lang="en"/>
              <a:t>Out-of-band</a:t>
            </a:r>
            <a:endParaRPr/>
          </a:p>
        </p:txBody>
      </p:sp>
      <p:pic>
        <p:nvPicPr>
          <p:cNvPr id="1207" name="Google Shape;1207;p38"/>
          <p:cNvPicPr preferRelativeResize="0"/>
          <p:nvPr/>
        </p:nvPicPr>
        <p:blipFill rotWithShape="1">
          <a:blip r:embed="rId3">
            <a:alphaModFix/>
          </a:blip>
          <a:srcRect b="0" l="0" r="0" t="0"/>
          <a:stretch/>
        </p:blipFill>
        <p:spPr>
          <a:xfrm>
            <a:off x="2224520" y="1684094"/>
            <a:ext cx="251750" cy="226210"/>
          </a:xfrm>
          <a:prstGeom prst="rect">
            <a:avLst/>
          </a:prstGeom>
          <a:noFill/>
          <a:ln>
            <a:noFill/>
          </a:ln>
        </p:spPr>
      </p:pic>
      <p:sp>
        <p:nvSpPr>
          <p:cNvPr id="1208" name="Google Shape;1208;p38"/>
          <p:cNvSpPr/>
          <p:nvPr/>
        </p:nvSpPr>
        <p:spPr>
          <a:xfrm>
            <a:off x="977025" y="1316375"/>
            <a:ext cx="1820100" cy="1169700"/>
          </a:xfrm>
          <a:prstGeom prst="ellipse">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8"/>
          <p:cNvSpPr/>
          <p:nvPr/>
        </p:nvSpPr>
        <p:spPr>
          <a:xfrm>
            <a:off x="2690700" y="1209325"/>
            <a:ext cx="5097300" cy="2319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8"/>
          <p:cNvSpPr txBox="1"/>
          <p:nvPr/>
        </p:nvSpPr>
        <p:spPr>
          <a:xfrm>
            <a:off x="2690700" y="1182725"/>
            <a:ext cx="50973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Calibri"/>
                <a:ea typeface="Calibri"/>
                <a:cs typeface="Calibri"/>
                <a:sym typeface="Calibri"/>
              </a:rPr>
              <a:t>Attacker Methods for AM Demodulation</a:t>
            </a:r>
            <a:endParaRPr sz="2200">
              <a:latin typeface="Calibri"/>
              <a:ea typeface="Calibri"/>
              <a:cs typeface="Calibri"/>
              <a:sym typeface="Calibri"/>
            </a:endParaRPr>
          </a:p>
        </p:txBody>
      </p:sp>
      <p:sp>
        <p:nvSpPr>
          <p:cNvPr id="1211" name="Google Shape;1211;p38"/>
          <p:cNvSpPr/>
          <p:nvPr/>
        </p:nvSpPr>
        <p:spPr>
          <a:xfrm>
            <a:off x="2690700" y="2309825"/>
            <a:ext cx="5216100" cy="1363800"/>
          </a:xfrm>
          <a:prstGeom prst="ellipse">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8"/>
          <p:cNvSpPr/>
          <p:nvPr/>
        </p:nvSpPr>
        <p:spPr>
          <a:xfrm>
            <a:off x="127475" y="3690375"/>
            <a:ext cx="8347500" cy="996000"/>
          </a:xfrm>
          <a:prstGeom prst="round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8"/>
          <p:cNvSpPr/>
          <p:nvPr/>
        </p:nvSpPr>
        <p:spPr>
          <a:xfrm>
            <a:off x="2869425" y="3752550"/>
            <a:ext cx="2469600" cy="358800"/>
          </a:xfrm>
          <a:prstGeom prst="roundRect">
            <a:avLst>
              <a:gd fmla="val 16667" name="adj"/>
            </a:avLst>
          </a:prstGeom>
          <a:solidFill>
            <a:srgbClr val="A7D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Filtering: </a:t>
            </a:r>
            <a:r>
              <a:rPr lang="en"/>
              <a:t>Improper Filtering</a:t>
            </a:r>
            <a:endParaRPr/>
          </a:p>
        </p:txBody>
      </p:sp>
      <p:sp>
        <p:nvSpPr>
          <p:cNvPr id="1214" name="Google Shape;1214;p38"/>
          <p:cNvSpPr/>
          <p:nvPr/>
        </p:nvSpPr>
        <p:spPr>
          <a:xfrm>
            <a:off x="4939175" y="4228012"/>
            <a:ext cx="2654400" cy="358800"/>
          </a:xfrm>
          <a:prstGeom prst="roundRect">
            <a:avLst>
              <a:gd fmla="val 16667" name="adj"/>
            </a:avLst>
          </a:prstGeom>
          <a:solidFill>
            <a:srgbClr val="A7D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Aliasing</a:t>
            </a:r>
            <a:r>
              <a:rPr lang="en"/>
              <a:t>: ADC aliases signal</a:t>
            </a:r>
            <a:endParaRPr/>
          </a:p>
        </p:txBody>
      </p:sp>
      <p:sp>
        <p:nvSpPr>
          <p:cNvPr id="1215" name="Google Shape;1215;p38"/>
          <p:cNvSpPr/>
          <p:nvPr/>
        </p:nvSpPr>
        <p:spPr>
          <a:xfrm>
            <a:off x="1151025" y="3779775"/>
            <a:ext cx="1472100" cy="817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Injection: </a:t>
            </a:r>
            <a:endParaRPr b="1"/>
          </a:p>
          <a:p>
            <a:pPr indent="0" lvl="0" marL="0" rtl="0" algn="l">
              <a:spcBef>
                <a:spcPts val="0"/>
              </a:spcBef>
              <a:spcAft>
                <a:spcPts val="0"/>
              </a:spcAft>
              <a:buNone/>
            </a:pPr>
            <a:r>
              <a:rPr lang="en"/>
              <a:t>Ultrasound</a:t>
            </a:r>
            <a:endParaRPr/>
          </a:p>
          <a:p>
            <a:pPr indent="0" lvl="0" marL="0" rtl="0" algn="l">
              <a:spcBef>
                <a:spcPts val="0"/>
              </a:spcBef>
              <a:spcAft>
                <a:spcPts val="0"/>
              </a:spcAft>
              <a:buNone/>
            </a:pPr>
            <a:r>
              <a:rPr lang="en"/>
              <a:t>Pre-transducer</a:t>
            </a:r>
            <a:endParaRPr/>
          </a:p>
          <a:p>
            <a:pPr indent="0" lvl="0" marL="0" rtl="0" algn="l">
              <a:spcBef>
                <a:spcPts val="0"/>
              </a:spcBef>
              <a:spcAft>
                <a:spcPts val="0"/>
              </a:spcAft>
              <a:buNone/>
            </a:pPr>
            <a:r>
              <a:rPr lang="en"/>
              <a:t>Out-of-band</a:t>
            </a:r>
            <a:endParaRPr/>
          </a:p>
        </p:txBody>
      </p:sp>
      <p:pic>
        <p:nvPicPr>
          <p:cNvPr id="1216" name="Google Shape;1216;p38"/>
          <p:cNvPicPr preferRelativeResize="0"/>
          <p:nvPr/>
        </p:nvPicPr>
        <p:blipFill rotWithShape="1">
          <a:blip r:embed="rId3">
            <a:alphaModFix/>
          </a:blip>
          <a:srcRect b="0" l="0" r="0" t="0"/>
          <a:stretch/>
        </p:blipFill>
        <p:spPr>
          <a:xfrm>
            <a:off x="2224520" y="3971244"/>
            <a:ext cx="251750" cy="226211"/>
          </a:xfrm>
          <a:prstGeom prst="rect">
            <a:avLst/>
          </a:prstGeom>
          <a:noFill/>
          <a:ln>
            <a:noFill/>
          </a:ln>
        </p:spPr>
      </p:pic>
      <p:pic>
        <p:nvPicPr>
          <p:cNvPr descr="“microphone icon”的图片搜索结果" id="1217" name="Google Shape;1217;p38"/>
          <p:cNvPicPr preferRelativeResize="0"/>
          <p:nvPr/>
        </p:nvPicPr>
        <p:blipFill rotWithShape="1">
          <a:blip r:embed="rId4">
            <a:alphaModFix/>
          </a:blip>
          <a:srcRect b="0" l="0" r="0" t="0"/>
          <a:stretch/>
        </p:blipFill>
        <p:spPr>
          <a:xfrm>
            <a:off x="206942" y="3951425"/>
            <a:ext cx="473900" cy="473900"/>
          </a:xfrm>
          <a:prstGeom prst="rect">
            <a:avLst/>
          </a:prstGeom>
          <a:noFill/>
          <a:ln>
            <a:noFill/>
          </a:ln>
        </p:spPr>
      </p:pic>
      <p:sp>
        <p:nvSpPr>
          <p:cNvPr id="1218" name="Google Shape;1218;p38"/>
          <p:cNvSpPr txBox="1"/>
          <p:nvPr/>
        </p:nvSpPr>
        <p:spPr>
          <a:xfrm rot="-5400000">
            <a:off x="359825" y="3983475"/>
            <a:ext cx="1006800" cy="40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Calibri"/>
                <a:ea typeface="Calibri"/>
                <a:cs typeface="Calibri"/>
                <a:sym typeface="Calibri"/>
              </a:rPr>
              <a:t>Predict</a:t>
            </a:r>
            <a:endParaRPr b="1" sz="2200">
              <a:latin typeface="Calibri"/>
              <a:ea typeface="Calibri"/>
              <a:cs typeface="Calibri"/>
              <a:sym typeface="Calibri"/>
            </a:endParaRPr>
          </a:p>
        </p:txBody>
      </p:sp>
      <p:pic>
        <p:nvPicPr>
          <p:cNvPr descr="“microphone icon”的图片搜索结果" id="1219" name="Google Shape;1219;p38"/>
          <p:cNvPicPr preferRelativeResize="0"/>
          <p:nvPr/>
        </p:nvPicPr>
        <p:blipFill rotWithShape="1">
          <a:blip r:embed="rId4">
            <a:alphaModFix/>
          </a:blip>
          <a:srcRect b="0" l="0" r="0" t="0"/>
          <a:stretch/>
        </p:blipFill>
        <p:spPr>
          <a:xfrm>
            <a:off x="206942" y="1664275"/>
            <a:ext cx="473900" cy="473900"/>
          </a:xfrm>
          <a:prstGeom prst="rect">
            <a:avLst/>
          </a:prstGeom>
          <a:noFill/>
          <a:ln>
            <a:noFill/>
          </a:ln>
        </p:spPr>
      </p:pic>
      <p:pic>
        <p:nvPicPr>
          <p:cNvPr id="1220" name="Google Shape;1220;p38"/>
          <p:cNvPicPr preferRelativeResize="0"/>
          <p:nvPr/>
        </p:nvPicPr>
        <p:blipFill>
          <a:blip r:embed="rId5">
            <a:alphaModFix/>
          </a:blip>
          <a:stretch>
            <a:fillRect/>
          </a:stretch>
        </p:blipFill>
        <p:spPr>
          <a:xfrm>
            <a:off x="204538" y="2724425"/>
            <a:ext cx="478677" cy="534600"/>
          </a:xfrm>
          <a:prstGeom prst="rect">
            <a:avLst/>
          </a:prstGeom>
          <a:noFill/>
          <a:ln>
            <a:noFill/>
          </a:ln>
        </p:spPr>
      </p:pic>
      <p:sp>
        <p:nvSpPr>
          <p:cNvPr id="1221" name="Google Shape;1221;p38"/>
          <p:cNvSpPr/>
          <p:nvPr/>
        </p:nvSpPr>
        <p:spPr>
          <a:xfrm>
            <a:off x="1022050" y="1209325"/>
            <a:ext cx="1643400" cy="2319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8"/>
          <p:cNvSpPr txBox="1"/>
          <p:nvPr/>
        </p:nvSpPr>
        <p:spPr>
          <a:xfrm>
            <a:off x="1022225" y="1182725"/>
            <a:ext cx="16434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Calibri"/>
                <a:ea typeface="Calibri"/>
                <a:cs typeface="Calibri"/>
                <a:sym typeface="Calibri"/>
              </a:rPr>
              <a:t>AM Injection</a:t>
            </a:r>
            <a:endParaRPr sz="22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1000"/>
                                        <p:tgtEl>
                                          <p:spTgt spid="1209"/>
                                        </p:tgtEl>
                                      </p:cBhvr>
                                    </p:animEffect>
                                  </p:childTnLst>
                                </p:cTn>
                              </p:par>
                              <p:par>
                                <p:cTn fill="hold" nodeType="withEffect" presetClass="entr" presetID="10" presetSubtype="0">
                                  <p:stCondLst>
                                    <p:cond delay="0"/>
                                  </p:stCondLst>
                                  <p:childTnLst>
                                    <p:set>
                                      <p:cBhvr>
                                        <p:cTn dur="1" fill="hold">
                                          <p:stCondLst>
                                            <p:cond delay="0"/>
                                          </p:stCondLst>
                                        </p:cTn>
                                        <p:tgtEl>
                                          <p:spTgt spid="1210"/>
                                        </p:tgtEl>
                                        <p:attrNameLst>
                                          <p:attrName>style.visibility</p:attrName>
                                        </p:attrNameLst>
                                      </p:cBhvr>
                                      <p:to>
                                        <p:strVal val="visible"/>
                                      </p:to>
                                    </p:set>
                                    <p:animEffect filter="fade" transition="in">
                                      <p:cBhvr>
                                        <p:cTn dur="1000"/>
                                        <p:tgtEl>
                                          <p:spTgt spid="1210"/>
                                        </p:tgtEl>
                                      </p:cBhvr>
                                    </p:animEffect>
                                  </p:childTnLst>
                                </p:cTn>
                              </p:par>
                              <p:par>
                                <p:cTn fill="hold" nodeType="with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1000"/>
                                        <p:tgtEl>
                                          <p:spTgt spid="1221"/>
                                        </p:tgtEl>
                                      </p:cBhvr>
                                    </p:animEffect>
                                  </p:childTnLst>
                                </p:cTn>
                              </p:par>
                              <p:par>
                                <p:cTn fill="hold" nodeType="withEffect" presetClass="entr" presetID="10" presetSubtype="0">
                                  <p:stCondLst>
                                    <p:cond delay="0"/>
                                  </p:stCondLst>
                                  <p:childTnLst>
                                    <p:set>
                                      <p:cBhvr>
                                        <p:cTn dur="1" fill="hold">
                                          <p:stCondLst>
                                            <p:cond delay="0"/>
                                          </p:stCondLst>
                                        </p:cTn>
                                        <p:tgtEl>
                                          <p:spTgt spid="1222"/>
                                        </p:tgtEl>
                                        <p:attrNameLst>
                                          <p:attrName>style.visibility</p:attrName>
                                        </p:attrNameLst>
                                      </p:cBhvr>
                                      <p:to>
                                        <p:strVal val="visible"/>
                                      </p:to>
                                    </p:set>
                                    <p:animEffect filter="fade" transition="in">
                                      <p:cBhvr>
                                        <p:cTn dur="1000"/>
                                        <p:tgtEl>
                                          <p:spTgt spid="1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8"/>
                                        </p:tgtEl>
                                        <p:attrNameLst>
                                          <p:attrName>style.visibility</p:attrName>
                                        </p:attrNameLst>
                                      </p:cBhvr>
                                      <p:to>
                                        <p:strVal val="visible"/>
                                      </p:to>
                                    </p:set>
                                    <p:animEffect filter="fade" transition="in">
                                      <p:cBhvr>
                                        <p:cTn dur="1000"/>
                                        <p:tgtEl>
                                          <p:spTgt spid="1208"/>
                                        </p:tgtEl>
                                      </p:cBhvr>
                                    </p:animEffect>
                                  </p:childTnLst>
                                </p:cTn>
                              </p:par>
                              <p:par>
                                <p:cTn fill="hold" nodeType="withEffect" presetClass="entr" presetID="10" presetSubtype="0">
                                  <p:stCondLst>
                                    <p:cond delay="0"/>
                                  </p:stCondLst>
                                  <p:childTnLst>
                                    <p:set>
                                      <p:cBhvr>
                                        <p:cTn dur="1" fill="hold">
                                          <p:stCondLst>
                                            <p:cond delay="0"/>
                                          </p:stCondLst>
                                        </p:cTn>
                                        <p:tgtEl>
                                          <p:spTgt spid="1211"/>
                                        </p:tgtEl>
                                        <p:attrNameLst>
                                          <p:attrName>style.visibility</p:attrName>
                                        </p:attrNameLst>
                                      </p:cBhvr>
                                      <p:to>
                                        <p:strVal val="visible"/>
                                      </p:to>
                                    </p:set>
                                    <p:animEffect filter="fade" transition="in">
                                      <p:cBhvr>
                                        <p:cTn dur="1000"/>
                                        <p:tgtEl>
                                          <p:spTgt spid="1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2"/>
                                        </p:tgtEl>
                                        <p:attrNameLst>
                                          <p:attrName>style.visibility</p:attrName>
                                        </p:attrNameLst>
                                      </p:cBhvr>
                                      <p:to>
                                        <p:strVal val="visible"/>
                                      </p:to>
                                    </p:set>
                                    <p:animEffect filter="fade" transition="in">
                                      <p:cBhvr>
                                        <p:cTn dur="1000"/>
                                        <p:tgtEl>
                                          <p:spTgt spid="1212"/>
                                        </p:tgtEl>
                                      </p:cBhvr>
                                    </p:animEffect>
                                  </p:childTnLst>
                                </p:cTn>
                              </p:par>
                              <p:par>
                                <p:cTn fill="hold" nodeType="withEffect" presetClass="entr" presetID="10" presetSubtype="0">
                                  <p:stCondLst>
                                    <p:cond delay="0"/>
                                  </p:stCondLst>
                                  <p:childTnLst>
                                    <p:set>
                                      <p:cBhvr>
                                        <p:cTn dur="1" fill="hold">
                                          <p:stCondLst>
                                            <p:cond delay="0"/>
                                          </p:stCondLst>
                                        </p:cTn>
                                        <p:tgtEl>
                                          <p:spTgt spid="1213"/>
                                        </p:tgtEl>
                                        <p:attrNameLst>
                                          <p:attrName>style.visibility</p:attrName>
                                        </p:attrNameLst>
                                      </p:cBhvr>
                                      <p:to>
                                        <p:strVal val="visible"/>
                                      </p:to>
                                    </p:set>
                                    <p:animEffect filter="fade" transition="in">
                                      <p:cBhvr>
                                        <p:cTn dur="1000"/>
                                        <p:tgtEl>
                                          <p:spTgt spid="1213"/>
                                        </p:tgtEl>
                                      </p:cBhvr>
                                    </p:animEffect>
                                  </p:childTnLst>
                                </p:cTn>
                              </p:par>
                              <p:par>
                                <p:cTn fill="hold" nodeType="withEffect" presetClass="entr" presetID="10" presetSubtype="0">
                                  <p:stCondLst>
                                    <p:cond delay="0"/>
                                  </p:stCondLst>
                                  <p:childTnLst>
                                    <p:set>
                                      <p:cBhvr>
                                        <p:cTn dur="1" fill="hold">
                                          <p:stCondLst>
                                            <p:cond delay="0"/>
                                          </p:stCondLst>
                                        </p:cTn>
                                        <p:tgtEl>
                                          <p:spTgt spid="1214"/>
                                        </p:tgtEl>
                                        <p:attrNameLst>
                                          <p:attrName>style.visibility</p:attrName>
                                        </p:attrNameLst>
                                      </p:cBhvr>
                                      <p:to>
                                        <p:strVal val="visible"/>
                                      </p:to>
                                    </p:set>
                                    <p:animEffect filter="fade" transition="in">
                                      <p:cBhvr>
                                        <p:cTn dur="1000"/>
                                        <p:tgtEl>
                                          <p:spTgt spid="1214"/>
                                        </p:tgtEl>
                                      </p:cBhvr>
                                    </p:animEffect>
                                  </p:childTnLst>
                                </p:cTn>
                              </p:par>
                              <p:par>
                                <p:cTn fill="hold" nodeType="withEffect" presetClass="entr" presetID="10" presetSubtype="0">
                                  <p:stCondLst>
                                    <p:cond delay="0"/>
                                  </p:stCondLst>
                                  <p:childTnLst>
                                    <p:set>
                                      <p:cBhvr>
                                        <p:cTn dur="1" fill="hold">
                                          <p:stCondLst>
                                            <p:cond delay="0"/>
                                          </p:stCondLst>
                                        </p:cTn>
                                        <p:tgtEl>
                                          <p:spTgt spid="1215"/>
                                        </p:tgtEl>
                                        <p:attrNameLst>
                                          <p:attrName>style.visibility</p:attrName>
                                        </p:attrNameLst>
                                      </p:cBhvr>
                                      <p:to>
                                        <p:strVal val="visible"/>
                                      </p:to>
                                    </p:set>
                                    <p:animEffect filter="fade" transition="in">
                                      <p:cBhvr>
                                        <p:cTn dur="1000"/>
                                        <p:tgtEl>
                                          <p:spTgt spid="1215"/>
                                        </p:tgtEl>
                                      </p:cBhvr>
                                    </p:animEffect>
                                  </p:childTnLst>
                                </p:cTn>
                              </p:par>
                              <p:par>
                                <p:cTn fill="hold" nodeType="withEffect" presetClass="entr" presetID="10" presetSubtype="0">
                                  <p:stCondLst>
                                    <p:cond delay="0"/>
                                  </p:stCondLst>
                                  <p:childTnLst>
                                    <p:set>
                                      <p:cBhvr>
                                        <p:cTn dur="1" fill="hold">
                                          <p:stCondLst>
                                            <p:cond delay="0"/>
                                          </p:stCondLst>
                                        </p:cTn>
                                        <p:tgtEl>
                                          <p:spTgt spid="1216"/>
                                        </p:tgtEl>
                                        <p:attrNameLst>
                                          <p:attrName>style.visibility</p:attrName>
                                        </p:attrNameLst>
                                      </p:cBhvr>
                                      <p:to>
                                        <p:strVal val="visible"/>
                                      </p:to>
                                    </p:set>
                                    <p:animEffect filter="fade" transition="in">
                                      <p:cBhvr>
                                        <p:cTn dur="1000"/>
                                        <p:tgtEl>
                                          <p:spTgt spid="1216"/>
                                        </p:tgtEl>
                                      </p:cBhvr>
                                    </p:animEffect>
                                  </p:childTnLst>
                                </p:cTn>
                              </p:par>
                              <p:par>
                                <p:cTn fill="hold" nodeType="withEffect" presetClass="entr" presetID="10" presetSubtype="0">
                                  <p:stCondLst>
                                    <p:cond delay="0"/>
                                  </p:stCondLst>
                                  <p:childTnLst>
                                    <p:set>
                                      <p:cBhvr>
                                        <p:cTn dur="1" fill="hold">
                                          <p:stCondLst>
                                            <p:cond delay="0"/>
                                          </p:stCondLst>
                                        </p:cTn>
                                        <p:tgtEl>
                                          <p:spTgt spid="1217"/>
                                        </p:tgtEl>
                                        <p:attrNameLst>
                                          <p:attrName>style.visibility</p:attrName>
                                        </p:attrNameLst>
                                      </p:cBhvr>
                                      <p:to>
                                        <p:strVal val="visible"/>
                                      </p:to>
                                    </p:set>
                                    <p:animEffect filter="fade" transition="in">
                                      <p:cBhvr>
                                        <p:cTn dur="1000"/>
                                        <p:tgtEl>
                                          <p:spTgt spid="1217"/>
                                        </p:tgtEl>
                                      </p:cBhvr>
                                    </p:animEffect>
                                  </p:childTnLst>
                                </p:cTn>
                              </p:par>
                              <p:par>
                                <p:cTn fill="hold" nodeType="withEffect" presetClass="entr" presetID="10" presetSubtype="0">
                                  <p:stCondLst>
                                    <p:cond delay="0"/>
                                  </p:stCondLst>
                                  <p:childTnLst>
                                    <p:set>
                                      <p:cBhvr>
                                        <p:cTn dur="1" fill="hold">
                                          <p:stCondLst>
                                            <p:cond delay="0"/>
                                          </p:stCondLst>
                                        </p:cTn>
                                        <p:tgtEl>
                                          <p:spTgt spid="1218"/>
                                        </p:tgtEl>
                                        <p:attrNameLst>
                                          <p:attrName>style.visibility</p:attrName>
                                        </p:attrNameLst>
                                      </p:cBhvr>
                                      <p:to>
                                        <p:strVal val="visible"/>
                                      </p:to>
                                    </p:set>
                                    <p:animEffect filter="fade" transition="in">
                                      <p:cBhvr>
                                        <p:cTn dur="1000"/>
                                        <p:tgtEl>
                                          <p:spTgt spid="1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39"/>
          <p:cNvSpPr txBox="1"/>
          <p:nvPr/>
        </p:nvSpPr>
        <p:spPr>
          <a:xfrm>
            <a:off x="7945803" y="2604827"/>
            <a:ext cx="11196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latin typeface="Calibri"/>
                <a:ea typeface="Calibri"/>
                <a:cs typeface="Calibri"/>
                <a:sym typeface="Calibri"/>
              </a:rPr>
              <a:t>Malicious</a:t>
            </a:r>
            <a:endParaRPr i="1" sz="1800">
              <a:latin typeface="Calibri"/>
              <a:ea typeface="Calibri"/>
              <a:cs typeface="Calibri"/>
              <a:sym typeface="Calibri"/>
            </a:endParaRPr>
          </a:p>
          <a:p>
            <a:pPr indent="0" lvl="0" marL="0" rtl="0" algn="ctr">
              <a:spcBef>
                <a:spcPts val="0"/>
              </a:spcBef>
              <a:spcAft>
                <a:spcPts val="0"/>
              </a:spcAft>
              <a:buNone/>
            </a:pPr>
            <a:r>
              <a:rPr i="1" lang="en" sz="1800">
                <a:latin typeface="Calibri"/>
                <a:ea typeface="Calibri"/>
                <a:cs typeface="Calibri"/>
                <a:sym typeface="Calibri"/>
              </a:rPr>
              <a:t>Audio</a:t>
            </a:r>
            <a:endParaRPr i="1" sz="1800">
              <a:latin typeface="Calibri"/>
              <a:ea typeface="Calibri"/>
              <a:cs typeface="Calibri"/>
              <a:sym typeface="Calibri"/>
            </a:endParaRPr>
          </a:p>
        </p:txBody>
      </p:sp>
      <p:sp>
        <p:nvSpPr>
          <p:cNvPr id="1228" name="Google Shape;1228;p39"/>
          <p:cNvSpPr/>
          <p:nvPr/>
        </p:nvSpPr>
        <p:spPr>
          <a:xfrm>
            <a:off x="548075" y="3682200"/>
            <a:ext cx="8028000" cy="9960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9"/>
          <p:cNvSpPr/>
          <p:nvPr/>
        </p:nvSpPr>
        <p:spPr>
          <a:xfrm>
            <a:off x="449125" y="1402450"/>
            <a:ext cx="8028000" cy="9960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9"/>
          <p:cNvSpPr txBox="1"/>
          <p:nvPr/>
        </p:nvSpPr>
        <p:spPr>
          <a:xfrm>
            <a:off x="392975" y="309625"/>
            <a:ext cx="8136000" cy="899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300">
                <a:solidFill>
                  <a:schemeClr val="dk1"/>
                </a:solidFill>
                <a:latin typeface="Calibri"/>
                <a:ea typeface="Calibri"/>
                <a:cs typeface="Calibri"/>
                <a:sym typeface="Calibri"/>
              </a:rPr>
              <a:t>Prediction: Defenses</a:t>
            </a:r>
            <a:endParaRPr sz="33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rPr lang="en" sz="2400">
                <a:solidFill>
                  <a:srgbClr val="666666"/>
                </a:solidFill>
                <a:latin typeface="Calibri"/>
                <a:ea typeface="Calibri"/>
                <a:cs typeface="Calibri"/>
                <a:sym typeface="Calibri"/>
              </a:rPr>
              <a:t>Example: </a:t>
            </a:r>
            <a:r>
              <a:rPr lang="en" sz="2000">
                <a:solidFill>
                  <a:srgbClr val="666666"/>
                </a:solidFill>
                <a:latin typeface="Calibri"/>
                <a:ea typeface="Calibri"/>
                <a:cs typeface="Calibri"/>
                <a:sym typeface="Calibri"/>
              </a:rPr>
              <a:t>① </a:t>
            </a:r>
            <a:r>
              <a:rPr lang="en" sz="2400">
                <a:solidFill>
                  <a:srgbClr val="666666"/>
                </a:solidFill>
                <a:latin typeface="Calibri"/>
                <a:ea typeface="Calibri"/>
                <a:cs typeface="Calibri"/>
                <a:sym typeface="Calibri"/>
              </a:rPr>
              <a:t>DolphinAttack &amp; </a:t>
            </a:r>
            <a:r>
              <a:rPr lang="en" sz="2000">
                <a:solidFill>
                  <a:srgbClr val="666666"/>
                </a:solidFill>
                <a:latin typeface="Calibri"/>
                <a:ea typeface="Calibri"/>
                <a:cs typeface="Calibri"/>
                <a:sym typeface="Calibri"/>
              </a:rPr>
              <a:t>② </a:t>
            </a:r>
            <a:r>
              <a:rPr lang="en" sz="2400">
                <a:solidFill>
                  <a:srgbClr val="666666"/>
                </a:solidFill>
                <a:latin typeface="Calibri"/>
                <a:ea typeface="Calibri"/>
                <a:cs typeface="Calibri"/>
                <a:sym typeface="Calibri"/>
              </a:rPr>
              <a:t>Ghost Talk </a:t>
            </a:r>
            <a:endParaRPr sz="2400">
              <a:solidFill>
                <a:srgbClr val="666666"/>
              </a:solidFill>
              <a:latin typeface="Calibri"/>
              <a:ea typeface="Calibri"/>
              <a:cs typeface="Calibri"/>
              <a:sym typeface="Calibri"/>
            </a:endParaRPr>
          </a:p>
        </p:txBody>
      </p:sp>
      <p:sp>
        <p:nvSpPr>
          <p:cNvPr id="1231" name="Google Shape;1231;p39"/>
          <p:cNvSpPr/>
          <p:nvPr/>
        </p:nvSpPr>
        <p:spPr>
          <a:xfrm>
            <a:off x="1978175" y="2470175"/>
            <a:ext cx="4922700" cy="10971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9"/>
          <p:cNvSpPr/>
          <p:nvPr/>
        </p:nvSpPr>
        <p:spPr>
          <a:xfrm>
            <a:off x="5955850" y="2571725"/>
            <a:ext cx="852300" cy="899700"/>
          </a:xfrm>
          <a:prstGeom prst="rect">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1233" name="Google Shape;1233;p39"/>
          <p:cNvSpPr/>
          <p:nvPr/>
        </p:nvSpPr>
        <p:spPr>
          <a:xfrm>
            <a:off x="4735100" y="2571825"/>
            <a:ext cx="852300" cy="899700"/>
          </a:xfrm>
          <a:prstGeom prst="rect">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pic>
        <p:nvPicPr>
          <p:cNvPr id="1234" name="Google Shape;1234;p39"/>
          <p:cNvPicPr preferRelativeResize="0"/>
          <p:nvPr/>
        </p:nvPicPr>
        <p:blipFill rotWithShape="1">
          <a:blip r:embed="rId3">
            <a:alphaModFix/>
          </a:blip>
          <a:srcRect b="29803" l="14057" r="13776" t="30758"/>
          <a:stretch/>
        </p:blipFill>
        <p:spPr>
          <a:xfrm>
            <a:off x="3065966" y="2665409"/>
            <a:ext cx="368578" cy="234504"/>
          </a:xfrm>
          <a:prstGeom prst="rect">
            <a:avLst/>
          </a:prstGeom>
          <a:noFill/>
          <a:ln>
            <a:noFill/>
          </a:ln>
        </p:spPr>
      </p:pic>
      <p:sp>
        <p:nvSpPr>
          <p:cNvPr id="1235" name="Google Shape;1235;p39"/>
          <p:cNvSpPr/>
          <p:nvPr/>
        </p:nvSpPr>
        <p:spPr>
          <a:xfrm>
            <a:off x="2081875" y="2571725"/>
            <a:ext cx="916500" cy="899700"/>
          </a:xfrm>
          <a:prstGeom prst="rect">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pic>
        <p:nvPicPr>
          <p:cNvPr descr="“microphone icon”的图片搜索结果" id="1236" name="Google Shape;1236;p39"/>
          <p:cNvPicPr preferRelativeResize="0"/>
          <p:nvPr/>
        </p:nvPicPr>
        <p:blipFill rotWithShape="1">
          <a:blip r:embed="rId4">
            <a:alphaModFix/>
          </a:blip>
          <a:srcRect b="0" l="0" r="0" t="0"/>
          <a:stretch/>
        </p:blipFill>
        <p:spPr>
          <a:xfrm>
            <a:off x="2301729" y="2702050"/>
            <a:ext cx="473900" cy="473900"/>
          </a:xfrm>
          <a:prstGeom prst="rect">
            <a:avLst/>
          </a:prstGeom>
          <a:noFill/>
          <a:ln>
            <a:noFill/>
          </a:ln>
        </p:spPr>
      </p:pic>
      <p:sp>
        <p:nvSpPr>
          <p:cNvPr id="1237" name="Google Shape;1237;p39"/>
          <p:cNvSpPr/>
          <p:nvPr/>
        </p:nvSpPr>
        <p:spPr>
          <a:xfrm>
            <a:off x="3504675" y="2571750"/>
            <a:ext cx="852300" cy="899700"/>
          </a:xfrm>
          <a:prstGeom prst="rect">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1238" name="Google Shape;1238;p39"/>
          <p:cNvSpPr/>
          <p:nvPr/>
        </p:nvSpPr>
        <p:spPr>
          <a:xfrm rot="5400000">
            <a:off x="3679193" y="2714586"/>
            <a:ext cx="534600" cy="441300"/>
          </a:xfrm>
          <a:prstGeom prst="triangle">
            <a:avLst>
              <a:gd fmla="val 50000" name="adj"/>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grpSp>
        <p:nvGrpSpPr>
          <p:cNvPr id="1239" name="Google Shape;1239;p39"/>
          <p:cNvGrpSpPr/>
          <p:nvPr/>
        </p:nvGrpSpPr>
        <p:grpSpPr>
          <a:xfrm>
            <a:off x="4988508" y="2672895"/>
            <a:ext cx="527700" cy="503700"/>
            <a:chOff x="5772119" y="1866775"/>
            <a:chExt cx="527700" cy="503700"/>
          </a:xfrm>
        </p:grpSpPr>
        <p:cxnSp>
          <p:nvCxnSpPr>
            <p:cNvPr id="1240" name="Google Shape;1240;p39"/>
            <p:cNvCxnSpPr/>
            <p:nvPr/>
          </p:nvCxnSpPr>
          <p:spPr>
            <a:xfrm>
              <a:off x="5772119" y="2370475"/>
              <a:ext cx="527700" cy="0"/>
            </a:xfrm>
            <a:prstGeom prst="straightConnector1">
              <a:avLst/>
            </a:prstGeom>
            <a:noFill/>
            <a:ln cap="flat" cmpd="sng" w="19050">
              <a:solidFill>
                <a:srgbClr val="000000"/>
              </a:solidFill>
              <a:prstDash val="solid"/>
              <a:round/>
              <a:headEnd len="sm" w="sm" type="none"/>
              <a:tailEnd len="med" w="med" type="triangle"/>
            </a:ln>
          </p:spPr>
        </p:cxnSp>
        <p:cxnSp>
          <p:nvCxnSpPr>
            <p:cNvPr id="1241" name="Google Shape;1241;p39"/>
            <p:cNvCxnSpPr/>
            <p:nvPr/>
          </p:nvCxnSpPr>
          <p:spPr>
            <a:xfrm rot="10800000">
              <a:off x="5779048" y="1866775"/>
              <a:ext cx="0" cy="503700"/>
            </a:xfrm>
            <a:prstGeom prst="straightConnector1">
              <a:avLst/>
            </a:prstGeom>
            <a:noFill/>
            <a:ln cap="flat" cmpd="sng" w="19050">
              <a:solidFill>
                <a:srgbClr val="000000"/>
              </a:solidFill>
              <a:prstDash val="solid"/>
              <a:round/>
              <a:headEnd len="sm" w="sm" type="none"/>
              <a:tailEnd len="med" w="med" type="triangle"/>
            </a:ln>
          </p:spPr>
        </p:cxnSp>
        <p:cxnSp>
          <p:nvCxnSpPr>
            <p:cNvPr id="1242" name="Google Shape;1242;p39"/>
            <p:cNvCxnSpPr/>
            <p:nvPr/>
          </p:nvCxnSpPr>
          <p:spPr>
            <a:xfrm>
              <a:off x="5779048" y="2051461"/>
              <a:ext cx="302400" cy="0"/>
            </a:xfrm>
            <a:prstGeom prst="straightConnector1">
              <a:avLst/>
            </a:prstGeom>
            <a:noFill/>
            <a:ln cap="flat" cmpd="sng" w="19050">
              <a:solidFill>
                <a:srgbClr val="000000"/>
              </a:solidFill>
              <a:prstDash val="solid"/>
              <a:round/>
              <a:headEnd len="sm" w="sm" type="none"/>
              <a:tailEnd len="sm" w="sm" type="none"/>
            </a:ln>
          </p:spPr>
        </p:cxnSp>
        <p:cxnSp>
          <p:nvCxnSpPr>
            <p:cNvPr id="1243" name="Google Shape;1243;p39"/>
            <p:cNvCxnSpPr/>
            <p:nvPr/>
          </p:nvCxnSpPr>
          <p:spPr>
            <a:xfrm>
              <a:off x="6082549" y="2046688"/>
              <a:ext cx="0" cy="318900"/>
            </a:xfrm>
            <a:prstGeom prst="straightConnector1">
              <a:avLst/>
            </a:prstGeom>
            <a:noFill/>
            <a:ln cap="flat" cmpd="sng" w="19050">
              <a:solidFill>
                <a:srgbClr val="000000"/>
              </a:solidFill>
              <a:prstDash val="solid"/>
              <a:round/>
              <a:headEnd len="sm" w="sm" type="none"/>
              <a:tailEnd len="sm" w="sm" type="none"/>
            </a:ln>
          </p:spPr>
        </p:cxnSp>
      </p:grpSp>
      <p:sp>
        <p:nvSpPr>
          <p:cNvPr id="1244" name="Google Shape;1244;p39"/>
          <p:cNvSpPr/>
          <p:nvPr/>
        </p:nvSpPr>
        <p:spPr>
          <a:xfrm>
            <a:off x="6150083" y="2710815"/>
            <a:ext cx="442500" cy="434100"/>
          </a:xfrm>
          <a:prstGeom prst="rect">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sz="1100">
                <a:solidFill>
                  <a:srgbClr val="000000"/>
                </a:solidFill>
                <a:latin typeface="Arial"/>
                <a:ea typeface="Arial"/>
                <a:cs typeface="Arial"/>
                <a:sym typeface="Arial"/>
              </a:rPr>
              <a:t>ADC</a:t>
            </a:r>
            <a:endParaRPr b="1" sz="1100">
              <a:solidFill>
                <a:srgbClr val="000000"/>
              </a:solidFill>
              <a:latin typeface="Arial"/>
              <a:ea typeface="Arial"/>
              <a:cs typeface="Arial"/>
              <a:sym typeface="Arial"/>
            </a:endParaRPr>
          </a:p>
        </p:txBody>
      </p:sp>
      <p:sp>
        <p:nvSpPr>
          <p:cNvPr id="1245" name="Google Shape;1245;p39"/>
          <p:cNvSpPr/>
          <p:nvPr/>
        </p:nvSpPr>
        <p:spPr>
          <a:xfrm>
            <a:off x="3572189" y="3197423"/>
            <a:ext cx="852300" cy="2076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200">
                <a:solidFill>
                  <a:srgbClr val="000000"/>
                </a:solidFill>
              </a:rPr>
              <a:t>Amplifier</a:t>
            </a:r>
            <a:endParaRPr sz="1200">
              <a:solidFill>
                <a:srgbClr val="000000"/>
              </a:solidFill>
            </a:endParaRPr>
          </a:p>
        </p:txBody>
      </p:sp>
      <p:sp>
        <p:nvSpPr>
          <p:cNvPr id="1246" name="Google Shape;1246;p39"/>
          <p:cNvSpPr/>
          <p:nvPr/>
        </p:nvSpPr>
        <p:spPr>
          <a:xfrm>
            <a:off x="4735075" y="3182700"/>
            <a:ext cx="852300" cy="2538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200">
                <a:solidFill>
                  <a:srgbClr val="000000"/>
                </a:solidFill>
              </a:rPr>
              <a:t>L</a:t>
            </a:r>
            <a:r>
              <a:rPr lang="en" sz="1200"/>
              <a:t>PF</a:t>
            </a:r>
            <a:endParaRPr sz="1200">
              <a:solidFill>
                <a:srgbClr val="000000"/>
              </a:solidFill>
            </a:endParaRPr>
          </a:p>
        </p:txBody>
      </p:sp>
      <p:cxnSp>
        <p:nvCxnSpPr>
          <p:cNvPr id="1247" name="Google Shape;1247;p39"/>
          <p:cNvCxnSpPr/>
          <p:nvPr/>
        </p:nvCxnSpPr>
        <p:spPr>
          <a:xfrm>
            <a:off x="4371778" y="3009074"/>
            <a:ext cx="346200" cy="0"/>
          </a:xfrm>
          <a:prstGeom prst="straightConnector1">
            <a:avLst/>
          </a:prstGeom>
          <a:noFill/>
          <a:ln cap="flat" cmpd="sng" w="28575">
            <a:solidFill>
              <a:srgbClr val="000000"/>
            </a:solidFill>
            <a:prstDash val="solid"/>
            <a:round/>
            <a:headEnd len="sm" w="sm" type="none"/>
            <a:tailEnd len="med" w="med" type="triangle"/>
          </a:ln>
        </p:spPr>
      </p:cxnSp>
      <p:cxnSp>
        <p:nvCxnSpPr>
          <p:cNvPr id="1248" name="Google Shape;1248;p39"/>
          <p:cNvCxnSpPr/>
          <p:nvPr/>
        </p:nvCxnSpPr>
        <p:spPr>
          <a:xfrm>
            <a:off x="5602211" y="3011439"/>
            <a:ext cx="346200" cy="0"/>
          </a:xfrm>
          <a:prstGeom prst="straightConnector1">
            <a:avLst/>
          </a:prstGeom>
          <a:noFill/>
          <a:ln cap="flat" cmpd="sng" w="28575">
            <a:solidFill>
              <a:srgbClr val="000000"/>
            </a:solidFill>
            <a:prstDash val="solid"/>
            <a:round/>
            <a:headEnd len="sm" w="sm" type="none"/>
            <a:tailEnd len="med" w="med" type="triangle"/>
          </a:ln>
        </p:spPr>
      </p:cxnSp>
      <p:sp>
        <p:nvSpPr>
          <p:cNvPr id="1249" name="Google Shape;1249;p39"/>
          <p:cNvSpPr/>
          <p:nvPr/>
        </p:nvSpPr>
        <p:spPr>
          <a:xfrm>
            <a:off x="5974175" y="3167998"/>
            <a:ext cx="786600" cy="3000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200"/>
              <a:t>ADC</a:t>
            </a:r>
            <a:endParaRPr sz="1200">
              <a:solidFill>
                <a:srgbClr val="000000"/>
              </a:solidFill>
            </a:endParaRPr>
          </a:p>
        </p:txBody>
      </p:sp>
      <p:cxnSp>
        <p:nvCxnSpPr>
          <p:cNvPr id="1250" name="Google Shape;1250;p39"/>
          <p:cNvCxnSpPr/>
          <p:nvPr/>
        </p:nvCxnSpPr>
        <p:spPr>
          <a:xfrm>
            <a:off x="3027645" y="3011430"/>
            <a:ext cx="445200" cy="0"/>
          </a:xfrm>
          <a:prstGeom prst="straightConnector1">
            <a:avLst/>
          </a:prstGeom>
          <a:noFill/>
          <a:ln cap="flat" cmpd="sng" w="28575">
            <a:solidFill>
              <a:srgbClr val="000000"/>
            </a:solidFill>
            <a:prstDash val="solid"/>
            <a:round/>
            <a:headEnd len="sm" w="sm" type="none"/>
            <a:tailEnd len="med" w="med" type="triangle"/>
          </a:ln>
        </p:spPr>
      </p:cxnSp>
      <p:sp>
        <p:nvSpPr>
          <p:cNvPr id="1251" name="Google Shape;1251;p39"/>
          <p:cNvSpPr/>
          <p:nvPr/>
        </p:nvSpPr>
        <p:spPr>
          <a:xfrm>
            <a:off x="1161764" y="2711713"/>
            <a:ext cx="744900" cy="592800"/>
          </a:xfrm>
          <a:prstGeom prst="rightArrow">
            <a:avLst>
              <a:gd fmla="val 50000" name="adj1"/>
              <a:gd fmla="val 50000" name="adj2"/>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a:t>Input</a:t>
            </a:r>
            <a:endParaRPr b="1" sz="1400"/>
          </a:p>
        </p:txBody>
      </p:sp>
      <p:sp>
        <p:nvSpPr>
          <p:cNvPr id="1252" name="Google Shape;1252;p39"/>
          <p:cNvSpPr/>
          <p:nvPr/>
        </p:nvSpPr>
        <p:spPr>
          <a:xfrm>
            <a:off x="7033673" y="2721958"/>
            <a:ext cx="916500" cy="592800"/>
          </a:xfrm>
          <a:prstGeom prst="rightArrow">
            <a:avLst>
              <a:gd fmla="val 50000" name="adj1"/>
              <a:gd fmla="val 50000" name="adj2"/>
            </a:avLst>
          </a:prstGeom>
          <a:no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a:t>Output</a:t>
            </a:r>
            <a:endParaRPr b="1" sz="1400"/>
          </a:p>
        </p:txBody>
      </p:sp>
      <p:sp>
        <p:nvSpPr>
          <p:cNvPr id="1253" name="Google Shape;1253;p39"/>
          <p:cNvSpPr/>
          <p:nvPr/>
        </p:nvSpPr>
        <p:spPr>
          <a:xfrm>
            <a:off x="2069811" y="3186619"/>
            <a:ext cx="988800" cy="2076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200"/>
              <a:t>Microphone</a:t>
            </a:r>
            <a:endParaRPr sz="1200">
              <a:solidFill>
                <a:srgbClr val="000000"/>
              </a:solidFill>
            </a:endParaRPr>
          </a:p>
        </p:txBody>
      </p:sp>
      <p:sp>
        <p:nvSpPr>
          <p:cNvPr id="1254" name="Google Shape;1254;p39"/>
          <p:cNvSpPr/>
          <p:nvPr/>
        </p:nvSpPr>
        <p:spPr>
          <a:xfrm>
            <a:off x="2741700" y="1506667"/>
            <a:ext cx="2654400" cy="358800"/>
          </a:xfrm>
          <a:prstGeom prst="roundRect">
            <a:avLst>
              <a:gd fmla="val 16667" name="adj"/>
            </a:avLst>
          </a:prstGeom>
          <a:solidFill>
            <a:srgbClr val="A7D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IMD</a:t>
            </a:r>
            <a:r>
              <a:rPr lang="en"/>
              <a:t>: Demodulate attack signal</a:t>
            </a:r>
            <a:endParaRPr/>
          </a:p>
        </p:txBody>
      </p:sp>
      <p:sp>
        <p:nvSpPr>
          <p:cNvPr id="1255" name="Google Shape;1255;p39"/>
          <p:cNvSpPr/>
          <p:nvPr/>
        </p:nvSpPr>
        <p:spPr>
          <a:xfrm>
            <a:off x="4890033" y="1934267"/>
            <a:ext cx="2746500" cy="358800"/>
          </a:xfrm>
          <a:prstGeom prst="roundRect">
            <a:avLst>
              <a:gd fmla="val 16667" name="adj"/>
            </a:avLst>
          </a:prstGeom>
          <a:solidFill>
            <a:srgbClr val="A7D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Filtering: </a:t>
            </a:r>
            <a:r>
              <a:rPr lang="en"/>
              <a:t>Remove attack signal</a:t>
            </a:r>
            <a:endParaRPr/>
          </a:p>
        </p:txBody>
      </p:sp>
      <p:sp>
        <p:nvSpPr>
          <p:cNvPr id="1256" name="Google Shape;1256;p39"/>
          <p:cNvSpPr/>
          <p:nvPr/>
        </p:nvSpPr>
        <p:spPr>
          <a:xfrm>
            <a:off x="1852600" y="3754425"/>
            <a:ext cx="1626600" cy="817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Injection:</a:t>
            </a:r>
            <a:endParaRPr b="1"/>
          </a:p>
          <a:p>
            <a:pPr indent="0" lvl="0" marL="0" rtl="0" algn="l">
              <a:spcBef>
                <a:spcPts val="0"/>
              </a:spcBef>
              <a:spcAft>
                <a:spcPts val="0"/>
              </a:spcAft>
              <a:buNone/>
            </a:pPr>
            <a:r>
              <a:rPr lang="en"/>
              <a:t>RF signal</a:t>
            </a:r>
            <a:endParaRPr/>
          </a:p>
          <a:p>
            <a:pPr indent="0" lvl="0" marL="0" rtl="0" algn="l">
              <a:spcBef>
                <a:spcPts val="0"/>
              </a:spcBef>
              <a:spcAft>
                <a:spcPts val="0"/>
              </a:spcAft>
              <a:buNone/>
            </a:pPr>
            <a:r>
              <a:rPr lang="en"/>
              <a:t>Post-transducer</a:t>
            </a:r>
            <a:endParaRPr/>
          </a:p>
          <a:p>
            <a:pPr indent="0" lvl="0" marL="0" rtl="0" algn="l">
              <a:spcBef>
                <a:spcPts val="0"/>
              </a:spcBef>
              <a:spcAft>
                <a:spcPts val="0"/>
              </a:spcAft>
              <a:buNone/>
            </a:pPr>
            <a:r>
              <a:rPr lang="en"/>
              <a:t>Out-of-band</a:t>
            </a:r>
            <a:endParaRPr/>
          </a:p>
        </p:txBody>
      </p:sp>
      <p:sp>
        <p:nvSpPr>
          <p:cNvPr id="1257" name="Google Shape;1257;p39"/>
          <p:cNvSpPr/>
          <p:nvPr/>
        </p:nvSpPr>
        <p:spPr>
          <a:xfrm>
            <a:off x="4890033" y="3754424"/>
            <a:ext cx="2746500" cy="358800"/>
          </a:xfrm>
          <a:prstGeom prst="roundRect">
            <a:avLst>
              <a:gd fmla="val 16667" name="adj"/>
            </a:avLst>
          </a:prstGeom>
          <a:solidFill>
            <a:srgbClr val="A7D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Filtering: </a:t>
            </a:r>
            <a:r>
              <a:rPr lang="en"/>
              <a:t>Remove attack signal</a:t>
            </a:r>
            <a:endParaRPr/>
          </a:p>
        </p:txBody>
      </p:sp>
      <p:sp>
        <p:nvSpPr>
          <p:cNvPr id="1258" name="Google Shape;1258;p39"/>
          <p:cNvSpPr/>
          <p:nvPr/>
        </p:nvSpPr>
        <p:spPr>
          <a:xfrm>
            <a:off x="3656100" y="4219837"/>
            <a:ext cx="2654400" cy="358800"/>
          </a:xfrm>
          <a:prstGeom prst="roundRect">
            <a:avLst>
              <a:gd fmla="val 16667" name="adj"/>
            </a:avLst>
          </a:prstGeom>
          <a:solidFill>
            <a:srgbClr val="A7D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IMD</a:t>
            </a:r>
            <a:r>
              <a:rPr lang="en"/>
              <a:t>: Demodulate attack signal</a:t>
            </a:r>
            <a:endParaRPr/>
          </a:p>
        </p:txBody>
      </p:sp>
      <p:pic>
        <p:nvPicPr>
          <p:cNvPr id="1259" name="Google Shape;1259;p39"/>
          <p:cNvPicPr preferRelativeResize="0"/>
          <p:nvPr/>
        </p:nvPicPr>
        <p:blipFill rotWithShape="1">
          <a:blip r:embed="rId5">
            <a:alphaModFix/>
          </a:blip>
          <a:srcRect b="0" l="0" r="0" t="0"/>
          <a:stretch/>
        </p:blipFill>
        <p:spPr>
          <a:xfrm>
            <a:off x="2783823" y="3935622"/>
            <a:ext cx="251752" cy="226216"/>
          </a:xfrm>
          <a:prstGeom prst="rect">
            <a:avLst/>
          </a:prstGeom>
          <a:noFill/>
          <a:ln>
            <a:noFill/>
          </a:ln>
        </p:spPr>
      </p:pic>
      <p:pic>
        <p:nvPicPr>
          <p:cNvPr descr="elated image" id="1260" name="Google Shape;1260;p39"/>
          <p:cNvPicPr preferRelativeResize="0"/>
          <p:nvPr/>
        </p:nvPicPr>
        <p:blipFill rotWithShape="1">
          <a:blip r:embed="rId6">
            <a:alphaModFix/>
          </a:blip>
          <a:srcRect b="0" l="0" r="0" t="0"/>
          <a:stretch/>
        </p:blipFill>
        <p:spPr>
          <a:xfrm>
            <a:off x="459850" y="2599580"/>
            <a:ext cx="625800" cy="817050"/>
          </a:xfrm>
          <a:prstGeom prst="rect">
            <a:avLst/>
          </a:prstGeom>
          <a:noFill/>
          <a:ln>
            <a:noFill/>
          </a:ln>
        </p:spPr>
      </p:pic>
      <p:sp>
        <p:nvSpPr>
          <p:cNvPr id="1261" name="Google Shape;1261;p39"/>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262" name="Google Shape;1262;p39"/>
          <p:cNvSpPr txBox="1"/>
          <p:nvPr/>
        </p:nvSpPr>
        <p:spPr>
          <a:xfrm>
            <a:off x="629220" y="1663448"/>
            <a:ext cx="5277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Calibri"/>
                <a:ea typeface="Calibri"/>
                <a:cs typeface="Calibri"/>
                <a:sym typeface="Calibri"/>
              </a:rPr>
              <a:t>①</a:t>
            </a:r>
            <a:endParaRPr b="1" sz="2000">
              <a:latin typeface="Calibri"/>
              <a:ea typeface="Calibri"/>
              <a:cs typeface="Calibri"/>
              <a:sym typeface="Calibri"/>
            </a:endParaRPr>
          </a:p>
        </p:txBody>
      </p:sp>
      <p:sp>
        <p:nvSpPr>
          <p:cNvPr id="1263" name="Google Shape;1263;p39"/>
          <p:cNvSpPr txBox="1"/>
          <p:nvPr/>
        </p:nvSpPr>
        <p:spPr>
          <a:xfrm>
            <a:off x="700475" y="3923574"/>
            <a:ext cx="5277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Calibri"/>
                <a:ea typeface="Calibri"/>
                <a:cs typeface="Calibri"/>
                <a:sym typeface="Calibri"/>
              </a:rPr>
              <a:t>②</a:t>
            </a:r>
            <a:endParaRPr sz="1000"/>
          </a:p>
        </p:txBody>
      </p:sp>
      <p:cxnSp>
        <p:nvCxnSpPr>
          <p:cNvPr id="1264" name="Google Shape;1264;p39"/>
          <p:cNvCxnSpPr/>
          <p:nvPr/>
        </p:nvCxnSpPr>
        <p:spPr>
          <a:xfrm>
            <a:off x="5184475" y="2252375"/>
            <a:ext cx="0" cy="348900"/>
          </a:xfrm>
          <a:prstGeom prst="straightConnector1">
            <a:avLst/>
          </a:prstGeom>
          <a:noFill/>
          <a:ln cap="flat" cmpd="sng" w="9525">
            <a:solidFill>
              <a:srgbClr val="000000"/>
            </a:solidFill>
            <a:prstDash val="dash"/>
            <a:round/>
            <a:headEnd len="med" w="med" type="diamond"/>
            <a:tailEnd len="med" w="med" type="triangle"/>
          </a:ln>
        </p:spPr>
      </p:cxnSp>
      <p:cxnSp>
        <p:nvCxnSpPr>
          <p:cNvPr id="1265" name="Google Shape;1265;p39"/>
          <p:cNvCxnSpPr/>
          <p:nvPr/>
        </p:nvCxnSpPr>
        <p:spPr>
          <a:xfrm>
            <a:off x="5184475" y="3437957"/>
            <a:ext cx="0" cy="348900"/>
          </a:xfrm>
          <a:prstGeom prst="straightConnector1">
            <a:avLst/>
          </a:prstGeom>
          <a:noFill/>
          <a:ln cap="flat" cmpd="sng" w="9525">
            <a:solidFill>
              <a:srgbClr val="000000"/>
            </a:solidFill>
            <a:prstDash val="dash"/>
            <a:round/>
            <a:headEnd len="med" w="med" type="triangle"/>
            <a:tailEnd len="med" w="med" type="diamond"/>
          </a:ln>
        </p:spPr>
      </p:cxnSp>
      <p:cxnSp>
        <p:nvCxnSpPr>
          <p:cNvPr id="1266" name="Google Shape;1266;p39"/>
          <p:cNvCxnSpPr/>
          <p:nvPr/>
        </p:nvCxnSpPr>
        <p:spPr>
          <a:xfrm>
            <a:off x="3930825" y="3471450"/>
            <a:ext cx="0" cy="773700"/>
          </a:xfrm>
          <a:prstGeom prst="straightConnector1">
            <a:avLst/>
          </a:prstGeom>
          <a:noFill/>
          <a:ln cap="flat" cmpd="sng" w="9525">
            <a:solidFill>
              <a:srgbClr val="000000"/>
            </a:solidFill>
            <a:prstDash val="dash"/>
            <a:round/>
            <a:headEnd len="med" w="med" type="triangle"/>
            <a:tailEnd len="med" w="med" type="diamond"/>
          </a:ln>
        </p:spPr>
      </p:cxnSp>
      <p:cxnSp>
        <p:nvCxnSpPr>
          <p:cNvPr id="1267" name="Google Shape;1267;p39"/>
          <p:cNvCxnSpPr/>
          <p:nvPr/>
        </p:nvCxnSpPr>
        <p:spPr>
          <a:xfrm>
            <a:off x="3204688" y="3034450"/>
            <a:ext cx="0" cy="752400"/>
          </a:xfrm>
          <a:prstGeom prst="straightConnector1">
            <a:avLst/>
          </a:prstGeom>
          <a:noFill/>
          <a:ln cap="flat" cmpd="sng" w="9525">
            <a:solidFill>
              <a:srgbClr val="000000"/>
            </a:solidFill>
            <a:prstDash val="dash"/>
            <a:round/>
            <a:headEnd len="med" w="med" type="triangle"/>
            <a:tailEnd len="med" w="med" type="diamond"/>
          </a:ln>
        </p:spPr>
      </p:cxnSp>
      <p:sp>
        <p:nvSpPr>
          <p:cNvPr id="1268" name="Google Shape;1268;p39"/>
          <p:cNvSpPr/>
          <p:nvPr/>
        </p:nvSpPr>
        <p:spPr>
          <a:xfrm>
            <a:off x="1151025" y="1492625"/>
            <a:ext cx="1472100" cy="817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Injection: </a:t>
            </a:r>
            <a:endParaRPr b="1"/>
          </a:p>
          <a:p>
            <a:pPr indent="0" lvl="0" marL="0" rtl="0" algn="l">
              <a:spcBef>
                <a:spcPts val="0"/>
              </a:spcBef>
              <a:spcAft>
                <a:spcPts val="0"/>
              </a:spcAft>
              <a:buNone/>
            </a:pPr>
            <a:r>
              <a:rPr lang="en"/>
              <a:t>Ultrasound</a:t>
            </a:r>
            <a:endParaRPr/>
          </a:p>
          <a:p>
            <a:pPr indent="0" lvl="0" marL="0" rtl="0" algn="l">
              <a:spcBef>
                <a:spcPts val="0"/>
              </a:spcBef>
              <a:spcAft>
                <a:spcPts val="0"/>
              </a:spcAft>
              <a:buNone/>
            </a:pPr>
            <a:r>
              <a:rPr lang="en"/>
              <a:t>Pre-transducer</a:t>
            </a:r>
            <a:endParaRPr/>
          </a:p>
          <a:p>
            <a:pPr indent="0" lvl="0" marL="0" rtl="0" algn="l">
              <a:spcBef>
                <a:spcPts val="0"/>
              </a:spcBef>
              <a:spcAft>
                <a:spcPts val="0"/>
              </a:spcAft>
              <a:buNone/>
            </a:pPr>
            <a:r>
              <a:rPr lang="en"/>
              <a:t>Out-of-band</a:t>
            </a:r>
            <a:endParaRPr/>
          </a:p>
        </p:txBody>
      </p:sp>
      <p:pic>
        <p:nvPicPr>
          <p:cNvPr id="1269" name="Google Shape;1269;p39"/>
          <p:cNvPicPr preferRelativeResize="0"/>
          <p:nvPr/>
        </p:nvPicPr>
        <p:blipFill rotWithShape="1">
          <a:blip r:embed="rId7">
            <a:alphaModFix/>
          </a:blip>
          <a:srcRect b="0" l="0" r="0" t="0"/>
          <a:stretch/>
        </p:blipFill>
        <p:spPr>
          <a:xfrm>
            <a:off x="2224520" y="1684094"/>
            <a:ext cx="251750" cy="226210"/>
          </a:xfrm>
          <a:prstGeom prst="rect">
            <a:avLst/>
          </a:prstGeom>
          <a:noFill/>
          <a:ln>
            <a:noFill/>
          </a:ln>
        </p:spPr>
      </p:pic>
      <p:cxnSp>
        <p:nvCxnSpPr>
          <p:cNvPr id="1270" name="Google Shape;1270;p39"/>
          <p:cNvCxnSpPr/>
          <p:nvPr/>
        </p:nvCxnSpPr>
        <p:spPr>
          <a:xfrm>
            <a:off x="2350400" y="2266995"/>
            <a:ext cx="0" cy="310500"/>
          </a:xfrm>
          <a:prstGeom prst="straightConnector1">
            <a:avLst/>
          </a:prstGeom>
          <a:noFill/>
          <a:ln cap="flat" cmpd="sng" w="9525">
            <a:solidFill>
              <a:srgbClr val="000000"/>
            </a:solidFill>
            <a:prstDash val="dash"/>
            <a:round/>
            <a:headEnd len="med" w="med" type="diamond"/>
            <a:tailEnd len="med" w="med" type="triangle"/>
          </a:ln>
        </p:spPr>
      </p:cxnSp>
      <p:cxnSp>
        <p:nvCxnSpPr>
          <p:cNvPr id="1271" name="Google Shape;1271;p39"/>
          <p:cNvCxnSpPr/>
          <p:nvPr/>
        </p:nvCxnSpPr>
        <p:spPr>
          <a:xfrm>
            <a:off x="2883800" y="1828552"/>
            <a:ext cx="0" cy="748800"/>
          </a:xfrm>
          <a:prstGeom prst="straightConnector1">
            <a:avLst/>
          </a:prstGeom>
          <a:noFill/>
          <a:ln cap="flat" cmpd="sng" w="9525">
            <a:solidFill>
              <a:srgbClr val="000000"/>
            </a:solidFill>
            <a:prstDash val="dash"/>
            <a:round/>
            <a:headEnd len="med" w="med" type="diamond"/>
            <a:tailEnd len="med" w="med" type="triangle"/>
          </a:ln>
        </p:spPr>
      </p:cxnSp>
      <p:cxnSp>
        <p:nvCxnSpPr>
          <p:cNvPr id="1272" name="Google Shape;1272;p39"/>
          <p:cNvCxnSpPr/>
          <p:nvPr/>
        </p:nvCxnSpPr>
        <p:spPr>
          <a:xfrm>
            <a:off x="3935775" y="1825447"/>
            <a:ext cx="0" cy="748800"/>
          </a:xfrm>
          <a:prstGeom prst="straightConnector1">
            <a:avLst/>
          </a:prstGeom>
          <a:noFill/>
          <a:ln cap="flat" cmpd="sng" w="9525">
            <a:solidFill>
              <a:srgbClr val="000000"/>
            </a:solidFill>
            <a:prstDash val="dash"/>
            <a:round/>
            <a:headEnd len="med" w="med" type="diamond"/>
            <a:tailEnd len="med" w="med" type="triangle"/>
          </a:ln>
        </p:spPr>
      </p:cxnSp>
      <p:sp>
        <p:nvSpPr>
          <p:cNvPr id="1273" name="Google Shape;1273;p39"/>
          <p:cNvSpPr/>
          <p:nvPr/>
        </p:nvSpPr>
        <p:spPr>
          <a:xfrm>
            <a:off x="2934288" y="1418775"/>
            <a:ext cx="2024400" cy="534600"/>
          </a:xfrm>
          <a:prstGeom prst="mathMultiply">
            <a:avLst>
              <a:gd fmla="val 12251"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9"/>
          <p:cNvSpPr/>
          <p:nvPr/>
        </p:nvSpPr>
        <p:spPr>
          <a:xfrm>
            <a:off x="7835550" y="2672900"/>
            <a:ext cx="1340100" cy="358800"/>
          </a:xfrm>
          <a:prstGeom prst="mathMultiply">
            <a:avLst>
              <a:gd fmla="val 887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9"/>
          <p:cNvSpPr/>
          <p:nvPr/>
        </p:nvSpPr>
        <p:spPr>
          <a:xfrm>
            <a:off x="5539400" y="1200725"/>
            <a:ext cx="2097000" cy="679200"/>
          </a:xfrm>
          <a:prstGeom prst="roundRect">
            <a:avLst>
              <a:gd fmla="val 16667" name="adj"/>
            </a:avLst>
          </a:prstGeom>
          <a:solidFill>
            <a:srgbClr val="93C47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Established </a:t>
            </a:r>
            <a:r>
              <a:rPr b="1" lang="en"/>
              <a:t>Defense: </a:t>
            </a:r>
            <a:r>
              <a:rPr lang="en"/>
              <a:t>Filtering to remove IMD</a:t>
            </a:r>
            <a:endParaRPr/>
          </a:p>
        </p:txBody>
      </p:sp>
      <p:cxnSp>
        <p:nvCxnSpPr>
          <p:cNvPr id="1276" name="Google Shape;1276;p39"/>
          <p:cNvCxnSpPr>
            <a:stCxn id="1275" idx="1"/>
          </p:cNvCxnSpPr>
          <p:nvPr/>
        </p:nvCxnSpPr>
        <p:spPr>
          <a:xfrm flipH="1">
            <a:off x="4280000" y="1540325"/>
            <a:ext cx="1259400" cy="132000"/>
          </a:xfrm>
          <a:prstGeom prst="straightConnector1">
            <a:avLst/>
          </a:prstGeom>
          <a:noFill/>
          <a:ln cap="flat" cmpd="sng" w="38100">
            <a:solidFill>
              <a:schemeClr val="dk2"/>
            </a:solidFill>
            <a:prstDash val="solid"/>
            <a:round/>
            <a:headEnd len="med" w="med" type="none"/>
            <a:tailEnd len="med" w="med" type="triangle"/>
          </a:ln>
        </p:spPr>
      </p:cxnSp>
      <p:sp>
        <p:nvSpPr>
          <p:cNvPr id="1277" name="Google Shape;1277;p39"/>
          <p:cNvSpPr/>
          <p:nvPr/>
        </p:nvSpPr>
        <p:spPr>
          <a:xfrm>
            <a:off x="3789038" y="4135125"/>
            <a:ext cx="2024400" cy="534600"/>
          </a:xfrm>
          <a:prstGeom prst="mathMultiply">
            <a:avLst>
              <a:gd fmla="val 12251"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9"/>
          <p:cNvSpPr/>
          <p:nvPr/>
        </p:nvSpPr>
        <p:spPr>
          <a:xfrm>
            <a:off x="6526025" y="4163225"/>
            <a:ext cx="1989300" cy="679200"/>
          </a:xfrm>
          <a:prstGeom prst="roundRect">
            <a:avLst>
              <a:gd fmla="val 16667" name="adj"/>
            </a:avLst>
          </a:prstGeom>
          <a:solidFill>
            <a:srgbClr val="93C47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Predicted </a:t>
            </a:r>
            <a:r>
              <a:rPr b="1" lang="en"/>
              <a:t>Defense: </a:t>
            </a:r>
            <a:r>
              <a:rPr lang="en"/>
              <a:t>Filtering to remove IMD</a:t>
            </a:r>
            <a:endParaRPr/>
          </a:p>
        </p:txBody>
      </p:sp>
      <p:cxnSp>
        <p:nvCxnSpPr>
          <p:cNvPr id="1279" name="Google Shape;1279;p39"/>
          <p:cNvCxnSpPr>
            <a:stCxn id="1278" idx="1"/>
          </p:cNvCxnSpPr>
          <p:nvPr/>
        </p:nvCxnSpPr>
        <p:spPr>
          <a:xfrm rot="10800000">
            <a:off x="5077925" y="4425425"/>
            <a:ext cx="1448100" cy="774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74"/>
                                        </p:tgtEl>
                                        <p:attrNameLst>
                                          <p:attrName>style.visibility</p:attrName>
                                        </p:attrNameLst>
                                      </p:cBhvr>
                                      <p:to>
                                        <p:strVal val="visible"/>
                                      </p:to>
                                    </p:set>
                                    <p:animEffect filter="fade" transition="in">
                                      <p:cBhvr>
                                        <p:cTn dur="1000"/>
                                        <p:tgtEl>
                                          <p:spTgt spid="1274"/>
                                        </p:tgtEl>
                                      </p:cBhvr>
                                    </p:animEffect>
                                  </p:childTnLst>
                                </p:cTn>
                              </p:par>
                              <p:par>
                                <p:cTn fill="hold" nodeType="with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1000"/>
                                        <p:tgtEl>
                                          <p:spTgt spid="1275"/>
                                        </p:tgtEl>
                                      </p:cBhvr>
                                    </p:animEffect>
                                  </p:childTnLst>
                                </p:cTn>
                              </p:par>
                              <p:par>
                                <p:cTn fill="hold" nodeType="withEffect" presetClass="entr" presetID="10" presetSubtype="0">
                                  <p:stCondLst>
                                    <p:cond delay="0"/>
                                  </p:stCondLst>
                                  <p:childTnLst>
                                    <p:set>
                                      <p:cBhvr>
                                        <p:cTn dur="1" fill="hold">
                                          <p:stCondLst>
                                            <p:cond delay="0"/>
                                          </p:stCondLst>
                                        </p:cTn>
                                        <p:tgtEl>
                                          <p:spTgt spid="1276"/>
                                        </p:tgtEl>
                                        <p:attrNameLst>
                                          <p:attrName>style.visibility</p:attrName>
                                        </p:attrNameLst>
                                      </p:cBhvr>
                                      <p:to>
                                        <p:strVal val="visible"/>
                                      </p:to>
                                    </p:set>
                                    <p:animEffect filter="fade" transition="in">
                                      <p:cBhvr>
                                        <p:cTn dur="1000"/>
                                        <p:tgtEl>
                                          <p:spTgt spid="1276"/>
                                        </p:tgtEl>
                                      </p:cBhvr>
                                    </p:animEffect>
                                  </p:childTnLst>
                                </p:cTn>
                              </p:par>
                              <p:par>
                                <p:cTn fill="hold" nodeType="withEffect" presetClass="entr" presetID="10" presetSubtype="0">
                                  <p:stCondLst>
                                    <p:cond delay="0"/>
                                  </p:stCondLst>
                                  <p:childTnLst>
                                    <p:set>
                                      <p:cBhvr>
                                        <p:cTn dur="1" fill="hold">
                                          <p:stCondLst>
                                            <p:cond delay="0"/>
                                          </p:stCondLst>
                                        </p:cTn>
                                        <p:tgtEl>
                                          <p:spTgt spid="1273"/>
                                        </p:tgtEl>
                                        <p:attrNameLst>
                                          <p:attrName>style.visibility</p:attrName>
                                        </p:attrNameLst>
                                      </p:cBhvr>
                                      <p:to>
                                        <p:strVal val="visible"/>
                                      </p:to>
                                    </p:set>
                                    <p:animEffect filter="fade" transition="in">
                                      <p:cBhvr>
                                        <p:cTn dur="1000"/>
                                        <p:tgtEl>
                                          <p:spTgt spid="1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7"/>
                                        </p:tgtEl>
                                        <p:attrNameLst>
                                          <p:attrName>style.visibility</p:attrName>
                                        </p:attrNameLst>
                                      </p:cBhvr>
                                      <p:to>
                                        <p:strVal val="visible"/>
                                      </p:to>
                                    </p:set>
                                    <p:animEffect filter="fade" transition="in">
                                      <p:cBhvr>
                                        <p:cTn dur="1000"/>
                                        <p:tgtEl>
                                          <p:spTgt spid="1277"/>
                                        </p:tgtEl>
                                      </p:cBhvr>
                                    </p:animEffect>
                                  </p:childTnLst>
                                </p:cTn>
                              </p:par>
                              <p:par>
                                <p:cTn fill="hold" nodeType="withEffect" presetClass="entr" presetID="10" presetSubtype="0">
                                  <p:stCondLst>
                                    <p:cond delay="0"/>
                                  </p:stCondLst>
                                  <p:childTnLst>
                                    <p:set>
                                      <p:cBhvr>
                                        <p:cTn dur="1" fill="hold">
                                          <p:stCondLst>
                                            <p:cond delay="0"/>
                                          </p:stCondLst>
                                        </p:cTn>
                                        <p:tgtEl>
                                          <p:spTgt spid="1279"/>
                                        </p:tgtEl>
                                        <p:attrNameLst>
                                          <p:attrName>style.visibility</p:attrName>
                                        </p:attrNameLst>
                                      </p:cBhvr>
                                      <p:to>
                                        <p:strVal val="visible"/>
                                      </p:to>
                                    </p:set>
                                    <p:animEffect filter="fade" transition="in">
                                      <p:cBhvr>
                                        <p:cTn dur="1000"/>
                                        <p:tgtEl>
                                          <p:spTgt spid="1279"/>
                                        </p:tgtEl>
                                      </p:cBhvr>
                                    </p:animEffect>
                                  </p:childTnLst>
                                </p:cTn>
                              </p:par>
                              <p:par>
                                <p:cTn fill="hold" nodeType="with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1000"/>
                                        <p:tgtEl>
                                          <p:spTgt spid="1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40"/>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Conclusion</a:t>
            </a:r>
            <a:endParaRPr/>
          </a:p>
        </p:txBody>
      </p:sp>
      <p:sp>
        <p:nvSpPr>
          <p:cNvPr id="1285" name="Google Shape;1285;p40"/>
          <p:cNvSpPr txBox="1"/>
          <p:nvPr>
            <p:ph idx="1" type="body"/>
          </p:nvPr>
        </p:nvSpPr>
        <p:spPr>
          <a:xfrm>
            <a:off x="628650" y="1363669"/>
            <a:ext cx="7886700" cy="3263400"/>
          </a:xfrm>
          <a:prstGeom prst="rect">
            <a:avLst/>
          </a:prstGeom>
        </p:spPr>
        <p:txBody>
          <a:bodyPr anchorCtr="0" anchor="t" bIns="34275" lIns="68575" spcFirstLastPara="1" rIns="68575" wrap="square" tIns="34275">
            <a:noAutofit/>
          </a:bodyPr>
          <a:lstStyle/>
          <a:p>
            <a:pPr indent="-381000" lvl="0" marL="457200" rtl="0" algn="just">
              <a:lnSpc>
                <a:spcPct val="115000"/>
              </a:lnSpc>
              <a:spcBef>
                <a:spcPts val="0"/>
              </a:spcBef>
              <a:spcAft>
                <a:spcPts val="0"/>
              </a:spcAft>
              <a:buSzPts val="2400"/>
              <a:buFont typeface="Calibri"/>
              <a:buAutoNum type="arabicPeriod"/>
            </a:pPr>
            <a:r>
              <a:rPr lang="en" sz="2400"/>
              <a:t>Simple Sensor Security Model enables easier comparison of transduction attacks</a:t>
            </a:r>
            <a:endParaRPr sz="2400"/>
          </a:p>
          <a:p>
            <a:pPr indent="-381000" lvl="0" marL="457200" rtl="0" algn="just">
              <a:lnSpc>
                <a:spcPct val="115000"/>
              </a:lnSpc>
              <a:spcBef>
                <a:spcPts val="0"/>
              </a:spcBef>
              <a:spcAft>
                <a:spcPts val="0"/>
              </a:spcAft>
              <a:buSzPts val="2400"/>
              <a:buFont typeface="Calibri"/>
              <a:buAutoNum type="arabicPeriod"/>
            </a:pPr>
            <a:r>
              <a:rPr lang="en" sz="2400"/>
              <a:t>Our systemization reveals how several attacks and defenses on different sensors can be conceptually similar</a:t>
            </a:r>
            <a:endParaRPr sz="2400"/>
          </a:p>
          <a:p>
            <a:pPr indent="-381000" lvl="0" marL="457200" rtl="0" algn="just">
              <a:lnSpc>
                <a:spcPct val="115000"/>
              </a:lnSpc>
              <a:spcBef>
                <a:spcPts val="0"/>
              </a:spcBef>
              <a:spcAft>
                <a:spcPts val="0"/>
              </a:spcAft>
              <a:buSzPts val="2400"/>
              <a:buFont typeface="Calibri"/>
              <a:buAutoNum type="arabicPeriod"/>
            </a:pPr>
            <a:r>
              <a:rPr lang="en" sz="2400"/>
              <a:t>Analysis of past attacks via our model hints at future attacks and how to defend against them</a:t>
            </a:r>
            <a:endParaRPr/>
          </a:p>
        </p:txBody>
      </p:sp>
      <p:sp>
        <p:nvSpPr>
          <p:cNvPr id="1286" name="Google Shape;1286;p40"/>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5">
                                            <p:txEl>
                                              <p:pRg end="0" st="0"/>
                                            </p:txEl>
                                          </p:spTgt>
                                        </p:tgtEl>
                                        <p:attrNameLst>
                                          <p:attrName>style.visibility</p:attrName>
                                        </p:attrNameLst>
                                      </p:cBhvr>
                                      <p:to>
                                        <p:strVal val="visible"/>
                                      </p:to>
                                    </p:set>
                                    <p:animEffect filter="fade" transition="in">
                                      <p:cBhvr>
                                        <p:cTn dur="1000"/>
                                        <p:tgtEl>
                                          <p:spTgt spid="12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5">
                                            <p:txEl>
                                              <p:pRg end="1" st="1"/>
                                            </p:txEl>
                                          </p:spTgt>
                                        </p:tgtEl>
                                        <p:attrNameLst>
                                          <p:attrName>style.visibility</p:attrName>
                                        </p:attrNameLst>
                                      </p:cBhvr>
                                      <p:to>
                                        <p:strVal val="visible"/>
                                      </p:to>
                                    </p:set>
                                    <p:animEffect filter="fade" transition="in">
                                      <p:cBhvr>
                                        <p:cTn dur="1000"/>
                                        <p:tgtEl>
                                          <p:spTgt spid="12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5">
                                            <p:txEl>
                                              <p:pRg end="2" st="2"/>
                                            </p:txEl>
                                          </p:spTgt>
                                        </p:tgtEl>
                                        <p:attrNameLst>
                                          <p:attrName>style.visibility</p:attrName>
                                        </p:attrNameLst>
                                      </p:cBhvr>
                                      <p:to>
                                        <p:strVal val="visible"/>
                                      </p:to>
                                    </p:set>
                                    <p:animEffect filter="fade" transition="in">
                                      <p:cBhvr>
                                        <p:cTn dur="1000"/>
                                        <p:tgtEl>
                                          <p:spTgt spid="128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41"/>
          <p:cNvSpPr txBox="1"/>
          <p:nvPr/>
        </p:nvSpPr>
        <p:spPr>
          <a:xfrm>
            <a:off x="131625" y="154525"/>
            <a:ext cx="1749300" cy="97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latin typeface="Calibri"/>
                <a:ea typeface="Calibri"/>
                <a:cs typeface="Calibri"/>
                <a:sym typeface="Calibri"/>
              </a:rPr>
              <a:t>SoK:</a:t>
            </a:r>
            <a:endParaRPr sz="6000">
              <a:latin typeface="Calibri"/>
              <a:ea typeface="Calibri"/>
              <a:cs typeface="Calibri"/>
              <a:sym typeface="Calibri"/>
            </a:endParaRPr>
          </a:p>
        </p:txBody>
      </p:sp>
      <p:sp>
        <p:nvSpPr>
          <p:cNvPr id="1292" name="Google Shape;1292;p41"/>
          <p:cNvSpPr txBox="1"/>
          <p:nvPr/>
        </p:nvSpPr>
        <p:spPr>
          <a:xfrm>
            <a:off x="1638700" y="147396"/>
            <a:ext cx="74472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latin typeface="Calibri"/>
                <a:ea typeface="Calibri"/>
                <a:cs typeface="Calibri"/>
                <a:sym typeface="Calibri"/>
              </a:rPr>
              <a:t>A Minimalist Approach to Formalizing </a:t>
            </a:r>
            <a:endParaRPr b="1" sz="3200">
              <a:latin typeface="Calibri"/>
              <a:ea typeface="Calibri"/>
              <a:cs typeface="Calibri"/>
              <a:sym typeface="Calibri"/>
            </a:endParaRPr>
          </a:p>
        </p:txBody>
      </p:sp>
      <p:pic>
        <p:nvPicPr>
          <p:cNvPr id="1293" name="Google Shape;1293;p41"/>
          <p:cNvPicPr preferRelativeResize="0"/>
          <p:nvPr/>
        </p:nvPicPr>
        <p:blipFill rotWithShape="1">
          <a:blip r:embed="rId3">
            <a:alphaModFix/>
          </a:blip>
          <a:srcRect b="12667" l="22627" r="17841" t="8305"/>
          <a:stretch/>
        </p:blipFill>
        <p:spPr>
          <a:xfrm>
            <a:off x="2150740" y="1351725"/>
            <a:ext cx="857000" cy="1137750"/>
          </a:xfrm>
          <a:prstGeom prst="rect">
            <a:avLst/>
          </a:prstGeom>
          <a:noFill/>
          <a:ln>
            <a:noFill/>
          </a:ln>
        </p:spPr>
      </p:pic>
      <p:pic>
        <p:nvPicPr>
          <p:cNvPr id="1294" name="Google Shape;1294;p41"/>
          <p:cNvPicPr preferRelativeResize="0"/>
          <p:nvPr/>
        </p:nvPicPr>
        <p:blipFill rotWithShape="1">
          <a:blip r:embed="rId4">
            <a:alphaModFix/>
          </a:blip>
          <a:srcRect b="36474" l="39636" r="30774" t="2017"/>
          <a:stretch/>
        </p:blipFill>
        <p:spPr>
          <a:xfrm>
            <a:off x="2147200" y="2547400"/>
            <a:ext cx="857000" cy="1131125"/>
          </a:xfrm>
          <a:prstGeom prst="rect">
            <a:avLst/>
          </a:prstGeom>
          <a:noFill/>
          <a:ln>
            <a:noFill/>
          </a:ln>
        </p:spPr>
      </p:pic>
      <p:pic>
        <p:nvPicPr>
          <p:cNvPr id="1295" name="Google Shape;1295;p41"/>
          <p:cNvPicPr preferRelativeResize="0"/>
          <p:nvPr/>
        </p:nvPicPr>
        <p:blipFill rotWithShape="1">
          <a:blip r:embed="rId5">
            <a:alphaModFix/>
          </a:blip>
          <a:srcRect b="5622" l="12610" r="13860" t="6116"/>
          <a:stretch/>
        </p:blipFill>
        <p:spPr>
          <a:xfrm>
            <a:off x="1213475" y="2547400"/>
            <a:ext cx="857000" cy="1137750"/>
          </a:xfrm>
          <a:prstGeom prst="rect">
            <a:avLst/>
          </a:prstGeom>
          <a:noFill/>
          <a:ln>
            <a:noFill/>
          </a:ln>
        </p:spPr>
      </p:pic>
      <p:pic>
        <p:nvPicPr>
          <p:cNvPr id="1296" name="Google Shape;1296;p41"/>
          <p:cNvPicPr preferRelativeResize="0"/>
          <p:nvPr/>
        </p:nvPicPr>
        <p:blipFill rotWithShape="1">
          <a:blip r:embed="rId6">
            <a:alphaModFix/>
          </a:blip>
          <a:srcRect b="0" l="0" r="70407" t="0"/>
          <a:stretch/>
        </p:blipFill>
        <p:spPr>
          <a:xfrm>
            <a:off x="429877" y="3708825"/>
            <a:ext cx="581601" cy="573150"/>
          </a:xfrm>
          <a:prstGeom prst="rect">
            <a:avLst/>
          </a:prstGeom>
          <a:noFill/>
          <a:ln>
            <a:noFill/>
          </a:ln>
        </p:spPr>
      </p:pic>
      <p:pic>
        <p:nvPicPr>
          <p:cNvPr id="1297" name="Google Shape;1297;p41"/>
          <p:cNvPicPr preferRelativeResize="0"/>
          <p:nvPr/>
        </p:nvPicPr>
        <p:blipFill rotWithShape="1">
          <a:blip r:embed="rId7">
            <a:alphaModFix/>
          </a:blip>
          <a:srcRect b="15782" l="15755" r="16480" t="15084"/>
          <a:stretch/>
        </p:blipFill>
        <p:spPr>
          <a:xfrm>
            <a:off x="2277676" y="3692089"/>
            <a:ext cx="625327" cy="606609"/>
          </a:xfrm>
          <a:prstGeom prst="rect">
            <a:avLst/>
          </a:prstGeom>
          <a:noFill/>
          <a:ln>
            <a:noFill/>
          </a:ln>
        </p:spPr>
      </p:pic>
      <p:pic>
        <p:nvPicPr>
          <p:cNvPr id="1298" name="Google Shape;1298;p41"/>
          <p:cNvPicPr preferRelativeResize="0"/>
          <p:nvPr/>
        </p:nvPicPr>
        <p:blipFill rotWithShape="1">
          <a:blip r:embed="rId8">
            <a:alphaModFix/>
          </a:blip>
          <a:srcRect b="21925" l="10120" r="9233" t="26362"/>
          <a:stretch/>
        </p:blipFill>
        <p:spPr>
          <a:xfrm>
            <a:off x="1138600" y="3847846"/>
            <a:ext cx="1047924" cy="425974"/>
          </a:xfrm>
          <a:prstGeom prst="rect">
            <a:avLst/>
          </a:prstGeom>
          <a:noFill/>
          <a:ln>
            <a:noFill/>
          </a:ln>
        </p:spPr>
      </p:pic>
      <p:pic>
        <p:nvPicPr>
          <p:cNvPr id="1299" name="Google Shape;1299;p41"/>
          <p:cNvPicPr preferRelativeResize="0"/>
          <p:nvPr/>
        </p:nvPicPr>
        <p:blipFill rotWithShape="1">
          <a:blip r:embed="rId9">
            <a:alphaModFix/>
          </a:blip>
          <a:srcRect b="20458" l="32026" r="27387" t="0"/>
          <a:stretch/>
        </p:blipFill>
        <p:spPr>
          <a:xfrm>
            <a:off x="1213475" y="1345100"/>
            <a:ext cx="857002" cy="1137749"/>
          </a:xfrm>
          <a:prstGeom prst="rect">
            <a:avLst/>
          </a:prstGeom>
          <a:noFill/>
          <a:ln>
            <a:noFill/>
          </a:ln>
        </p:spPr>
      </p:pic>
      <p:sp>
        <p:nvSpPr>
          <p:cNvPr id="1300" name="Google Shape;1300;p41"/>
          <p:cNvSpPr txBox="1"/>
          <p:nvPr/>
        </p:nvSpPr>
        <p:spPr>
          <a:xfrm>
            <a:off x="51975" y="4284575"/>
            <a:ext cx="3332400" cy="332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
                <a:solidFill>
                  <a:schemeClr val="dk1"/>
                </a:solidFill>
                <a:latin typeface="Calibri"/>
                <a:ea typeface="Calibri"/>
                <a:cs typeface="Calibri"/>
                <a:sym typeface="Calibri"/>
              </a:rPr>
              <a:t>Chen Yan</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Hocheol Shin</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Connor Bolton</a:t>
            </a:r>
            <a:r>
              <a:rPr lang="en">
                <a:solidFill>
                  <a:schemeClr val="dk1"/>
                </a:solidFill>
                <a:latin typeface="Calibri"/>
                <a:ea typeface="Calibri"/>
                <a:cs typeface="Calibri"/>
                <a:sym typeface="Calibri"/>
              </a:rPr>
              <a:t>, </a:t>
            </a:r>
            <a:endParaRPr/>
          </a:p>
        </p:txBody>
      </p:sp>
      <p:cxnSp>
        <p:nvCxnSpPr>
          <p:cNvPr id="1301" name="Google Shape;1301;p41"/>
          <p:cNvCxnSpPr/>
          <p:nvPr/>
        </p:nvCxnSpPr>
        <p:spPr>
          <a:xfrm>
            <a:off x="241500" y="1203300"/>
            <a:ext cx="8661000" cy="6000"/>
          </a:xfrm>
          <a:prstGeom prst="straightConnector1">
            <a:avLst/>
          </a:prstGeom>
          <a:noFill/>
          <a:ln cap="flat" cmpd="sng" w="19050">
            <a:solidFill>
              <a:schemeClr val="dk2"/>
            </a:solidFill>
            <a:prstDash val="solid"/>
            <a:round/>
            <a:headEnd len="med" w="med" type="none"/>
            <a:tailEnd len="med" w="med" type="none"/>
          </a:ln>
        </p:spPr>
      </p:cxnSp>
      <p:sp>
        <p:nvSpPr>
          <p:cNvPr id="1302" name="Google Shape;1302;p41"/>
          <p:cNvSpPr txBox="1"/>
          <p:nvPr/>
        </p:nvSpPr>
        <p:spPr>
          <a:xfrm>
            <a:off x="3312825" y="4024025"/>
            <a:ext cx="56931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latin typeface="Calibri"/>
                <a:ea typeface="Calibri"/>
                <a:cs typeface="Calibri"/>
                <a:sym typeface="Calibri"/>
              </a:rPr>
              <a:t>We thank our shepherd Prof. Brendan Dolan-Gavit and the anonymous reviewers for their constructive feedback.</a:t>
            </a:r>
            <a:r>
              <a:rPr b="1" lang="en" sz="800">
                <a:solidFill>
                  <a:schemeClr val="dk1"/>
                </a:solidFill>
                <a:latin typeface="Calibri"/>
                <a:ea typeface="Calibri"/>
                <a:cs typeface="Calibri"/>
                <a:sym typeface="Calibri"/>
              </a:rPr>
              <a:t> </a:t>
            </a:r>
            <a:r>
              <a:rPr lang="en" sz="800">
                <a:solidFill>
                  <a:schemeClr val="dk1"/>
                </a:solidFill>
                <a:latin typeface="Calibri"/>
                <a:ea typeface="Calibri"/>
                <a:cs typeface="Calibri"/>
                <a:sym typeface="Calibri"/>
              </a:rPr>
              <a:t>This work was supported in part by the ZJU-OPPO-OnePlus Joint Innovation Center, NSF CNS-1330142, a gift from Analog Devices Inc., and by an award from Mcity at University of Michigan. The views and conclusions contained in this paper are those of the authors and should not be interpreted as necessarily representing the official policies, either expressed or implied, of the ZJU-OPPO-OnePlus Joint Innovation Center, NSF, Analog Devices, or Mcity.</a:t>
            </a:r>
            <a:endParaRPr sz="800">
              <a:latin typeface="Calibri"/>
              <a:ea typeface="Calibri"/>
              <a:cs typeface="Calibri"/>
              <a:sym typeface="Calibri"/>
            </a:endParaRPr>
          </a:p>
        </p:txBody>
      </p:sp>
      <p:pic>
        <p:nvPicPr>
          <p:cNvPr id="1303" name="Google Shape;1303;p41"/>
          <p:cNvPicPr preferRelativeResize="0"/>
          <p:nvPr/>
        </p:nvPicPr>
        <p:blipFill>
          <a:blip r:embed="rId10">
            <a:alphaModFix/>
          </a:blip>
          <a:stretch>
            <a:fillRect/>
          </a:stretch>
        </p:blipFill>
        <p:spPr>
          <a:xfrm>
            <a:off x="315536" y="1337938"/>
            <a:ext cx="817676" cy="1145394"/>
          </a:xfrm>
          <a:prstGeom prst="rect">
            <a:avLst/>
          </a:prstGeom>
          <a:noFill/>
          <a:ln>
            <a:noFill/>
          </a:ln>
        </p:spPr>
      </p:pic>
      <p:pic>
        <p:nvPicPr>
          <p:cNvPr id="1304" name="Google Shape;1304;p41"/>
          <p:cNvPicPr preferRelativeResize="0"/>
          <p:nvPr/>
        </p:nvPicPr>
        <p:blipFill>
          <a:blip r:embed="rId11">
            <a:alphaModFix/>
          </a:blip>
          <a:stretch>
            <a:fillRect/>
          </a:stretch>
        </p:blipFill>
        <p:spPr>
          <a:xfrm>
            <a:off x="313034" y="2547614"/>
            <a:ext cx="817674" cy="1144487"/>
          </a:xfrm>
          <a:prstGeom prst="rect">
            <a:avLst/>
          </a:prstGeom>
          <a:noFill/>
          <a:ln>
            <a:noFill/>
          </a:ln>
        </p:spPr>
      </p:pic>
      <p:sp>
        <p:nvSpPr>
          <p:cNvPr id="1305" name="Google Shape;1305;p41"/>
          <p:cNvSpPr txBox="1"/>
          <p:nvPr/>
        </p:nvSpPr>
        <p:spPr>
          <a:xfrm>
            <a:off x="1804725" y="549246"/>
            <a:ext cx="74472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latin typeface="Calibri"/>
                <a:ea typeface="Calibri"/>
                <a:cs typeface="Calibri"/>
                <a:sym typeface="Calibri"/>
              </a:rPr>
              <a:t>Analog Sensor Security</a:t>
            </a:r>
            <a:endParaRPr b="1" sz="3200">
              <a:latin typeface="Calibri"/>
              <a:ea typeface="Calibri"/>
              <a:cs typeface="Calibri"/>
              <a:sym typeface="Calibri"/>
            </a:endParaRPr>
          </a:p>
        </p:txBody>
      </p:sp>
      <p:sp>
        <p:nvSpPr>
          <p:cNvPr id="1306" name="Google Shape;1306;p41"/>
          <p:cNvSpPr txBox="1"/>
          <p:nvPr/>
        </p:nvSpPr>
        <p:spPr>
          <a:xfrm>
            <a:off x="309950" y="4388475"/>
            <a:ext cx="3332400" cy="426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800"/>
              </a:spcBef>
              <a:spcAft>
                <a:spcPts val="0"/>
              </a:spcAft>
              <a:buNone/>
            </a:pPr>
            <a:r>
              <a:rPr lang="en">
                <a:solidFill>
                  <a:schemeClr val="dk1"/>
                </a:solidFill>
                <a:latin typeface="Calibri"/>
                <a:ea typeface="Calibri"/>
                <a:cs typeface="Calibri"/>
                <a:sym typeface="Calibri"/>
              </a:rPr>
              <a:t>Wenyuan Xu, Yongdae Kim, Kevin Fu</a:t>
            </a:r>
            <a:endParaRPr>
              <a:latin typeface="Calibri"/>
              <a:ea typeface="Calibri"/>
              <a:cs typeface="Calibri"/>
              <a:sym typeface="Calibri"/>
            </a:endParaRPr>
          </a:p>
        </p:txBody>
      </p:sp>
      <p:sp>
        <p:nvSpPr>
          <p:cNvPr id="1307" name="Google Shape;1307;p41"/>
          <p:cNvSpPr txBox="1"/>
          <p:nvPr/>
        </p:nvSpPr>
        <p:spPr>
          <a:xfrm>
            <a:off x="3384375" y="1379125"/>
            <a:ext cx="55650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Calibri"/>
                <a:ea typeface="Calibri"/>
                <a:cs typeface="Calibri"/>
                <a:sym typeface="Calibri"/>
              </a:rPr>
              <a:t>Join us afterwards for a discussion on sensor security!</a:t>
            </a:r>
            <a:endParaRPr sz="1900">
              <a:latin typeface="Calibri"/>
              <a:ea typeface="Calibri"/>
              <a:cs typeface="Calibri"/>
              <a:sym typeface="Calibri"/>
            </a:endParaRPr>
          </a:p>
        </p:txBody>
      </p:sp>
      <p:sp>
        <p:nvSpPr>
          <p:cNvPr id="1308" name="Google Shape;1308;p41"/>
          <p:cNvSpPr txBox="1"/>
          <p:nvPr/>
        </p:nvSpPr>
        <p:spPr>
          <a:xfrm>
            <a:off x="3435550" y="1985725"/>
            <a:ext cx="2532600" cy="18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Contact the authors at:</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u="sng">
                <a:solidFill>
                  <a:schemeClr val="hlink"/>
                </a:solidFill>
                <a:latin typeface="Calibri"/>
                <a:ea typeface="Calibri"/>
                <a:cs typeface="Calibri"/>
                <a:sym typeface="Calibri"/>
                <a:hlinkClick r:id="rId12"/>
              </a:rPr>
              <a:t>yanchen@zju.edu.cn</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u="sng">
                <a:solidFill>
                  <a:schemeClr val="hlink"/>
                </a:solidFill>
                <a:latin typeface="Calibri"/>
                <a:ea typeface="Calibri"/>
                <a:cs typeface="Calibri"/>
                <a:sym typeface="Calibri"/>
                <a:hlinkClick r:id="rId13"/>
              </a:rPr>
              <a:t>h.c.shin@kaist.ac.kr</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u="sng">
                <a:solidFill>
                  <a:schemeClr val="hlink"/>
                </a:solidFill>
                <a:latin typeface="Calibri"/>
                <a:ea typeface="Calibri"/>
                <a:cs typeface="Calibri"/>
                <a:sym typeface="Calibri"/>
                <a:hlinkClick r:id="rId14"/>
              </a:rPr>
              <a:t>mcbolto@umich.edu</a:t>
            </a:r>
            <a:endParaRPr>
              <a:solidFill>
                <a:schemeClr val="dk1"/>
              </a:solidFill>
              <a:latin typeface="Calibri"/>
              <a:ea typeface="Calibri"/>
              <a:cs typeface="Calibri"/>
              <a:sym typeface="Calibri"/>
            </a:endParaRPr>
          </a:p>
        </p:txBody>
      </p:sp>
      <p:sp>
        <p:nvSpPr>
          <p:cNvPr id="1309" name="Google Shape;1309;p41"/>
          <p:cNvSpPr txBox="1"/>
          <p:nvPr/>
        </p:nvSpPr>
        <p:spPr>
          <a:xfrm>
            <a:off x="5765625" y="1973750"/>
            <a:ext cx="3088200" cy="19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Lab websites: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u="sng">
                <a:solidFill>
                  <a:schemeClr val="hlink"/>
                </a:solidFill>
                <a:latin typeface="Calibri"/>
                <a:ea typeface="Calibri"/>
                <a:cs typeface="Calibri"/>
                <a:sym typeface="Calibri"/>
                <a:hlinkClick r:id="rId15"/>
              </a:rPr>
              <a:t>usslab.org</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u="sng">
                <a:solidFill>
                  <a:schemeClr val="hlink"/>
                </a:solidFill>
                <a:latin typeface="Calibri"/>
                <a:ea typeface="Calibri"/>
                <a:cs typeface="Calibri"/>
                <a:sym typeface="Calibri"/>
                <a:hlinkClick r:id="rId16"/>
              </a:rPr>
              <a:t>syssec.kr</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u="sng">
                <a:solidFill>
                  <a:schemeClr val="hlink"/>
                </a:solidFill>
                <a:latin typeface="Calibri"/>
                <a:ea typeface="Calibri"/>
                <a:cs typeface="Calibri"/>
                <a:sym typeface="Calibri"/>
                <a:hlinkClick r:id="rId17"/>
              </a:rPr>
              <a:t>spqr.eecs.umich.edu</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Author websites: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u="sng">
                <a:solidFill>
                  <a:schemeClr val="hlink"/>
                </a:solidFill>
                <a:latin typeface="Calibri"/>
                <a:ea typeface="Calibri"/>
                <a:cs typeface="Calibri"/>
                <a:sym typeface="Calibri"/>
                <a:hlinkClick r:id="rId18"/>
              </a:rPr>
              <a:t>connorbolton.com</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u="sng">
                <a:solidFill>
                  <a:schemeClr val="hlink"/>
                </a:solidFill>
                <a:latin typeface="Calibri"/>
                <a:ea typeface="Calibri"/>
                <a:cs typeface="Calibri"/>
                <a:sym typeface="Calibri"/>
                <a:hlinkClick r:id="rId19"/>
              </a:rPr>
              <a:t>sites.google.com/site/hocheolshincv</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u="sng">
                <a:solidFill>
                  <a:schemeClr val="hlink"/>
                </a:solidFill>
                <a:latin typeface="Calibri"/>
                <a:ea typeface="Calibri"/>
                <a:cs typeface="Calibri"/>
                <a:sym typeface="Calibri"/>
                <a:hlinkClick r:id="rId20"/>
              </a:rPr>
              <a:t>cyans.cn</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7"/>
          <p:cNvSpPr txBox="1"/>
          <p:nvPr/>
        </p:nvSpPr>
        <p:spPr>
          <a:xfrm>
            <a:off x="0" y="0"/>
            <a:ext cx="8998200" cy="131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300">
                <a:solidFill>
                  <a:schemeClr val="dk1"/>
                </a:solidFill>
                <a:latin typeface="Calibri"/>
                <a:ea typeface="Calibri"/>
                <a:cs typeface="Calibri"/>
                <a:sym typeface="Calibri"/>
              </a:rPr>
              <a:t>Transduction Attacks:</a:t>
            </a:r>
            <a:br>
              <a:rPr i="1" lang="en" sz="2400">
                <a:solidFill>
                  <a:schemeClr val="dk1"/>
                </a:solidFill>
                <a:latin typeface="Calibri"/>
                <a:ea typeface="Calibri"/>
                <a:cs typeface="Calibri"/>
                <a:sym typeface="Calibri"/>
              </a:rPr>
            </a:br>
            <a:endParaRPr i="1" sz="2400">
              <a:latin typeface="Calibri"/>
              <a:ea typeface="Calibri"/>
              <a:cs typeface="Calibri"/>
              <a:sym typeface="Calibri"/>
            </a:endParaRPr>
          </a:p>
        </p:txBody>
      </p:sp>
      <p:sp>
        <p:nvSpPr>
          <p:cNvPr id="179" name="Google Shape;179;p17"/>
          <p:cNvSpPr/>
          <p:nvPr/>
        </p:nvSpPr>
        <p:spPr>
          <a:xfrm>
            <a:off x="4747675" y="3532004"/>
            <a:ext cx="4250400" cy="1313700"/>
          </a:xfrm>
          <a:prstGeom prst="roundRect">
            <a:avLst>
              <a:gd fmla="val 937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4747675" y="1287650"/>
            <a:ext cx="4250400" cy="960900"/>
          </a:xfrm>
          <a:prstGeom prst="roundRect">
            <a:avLst>
              <a:gd fmla="val 958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a:off x="4747675" y="2318077"/>
            <a:ext cx="4250400" cy="1144500"/>
          </a:xfrm>
          <a:prstGeom prst="roundRect">
            <a:avLst>
              <a:gd fmla="val 883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55725" y="1298002"/>
            <a:ext cx="4250400" cy="1112700"/>
          </a:xfrm>
          <a:prstGeom prst="roundRect">
            <a:avLst>
              <a:gd fmla="val 825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55725" y="3718653"/>
            <a:ext cx="4250400" cy="1112700"/>
          </a:xfrm>
          <a:prstGeom prst="roundRect">
            <a:avLst>
              <a:gd fmla="val 904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txBox="1"/>
          <p:nvPr/>
        </p:nvSpPr>
        <p:spPr>
          <a:xfrm>
            <a:off x="907456" y="2064772"/>
            <a:ext cx="32040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222222"/>
                </a:solidFill>
              </a:rPr>
              <a:t>Sugawara, Takeshi, et al. “Light Commands: Laser-Based Audio Injection Attacks on Voice-Controllable Systems.”</a:t>
            </a:r>
            <a:endParaRPr sz="800"/>
          </a:p>
        </p:txBody>
      </p:sp>
      <p:sp>
        <p:nvSpPr>
          <p:cNvPr id="185" name="Google Shape;185;p17"/>
          <p:cNvSpPr/>
          <p:nvPr/>
        </p:nvSpPr>
        <p:spPr>
          <a:xfrm>
            <a:off x="55725" y="2475664"/>
            <a:ext cx="4250400" cy="1193400"/>
          </a:xfrm>
          <a:prstGeom prst="roundRect">
            <a:avLst>
              <a:gd fmla="val 80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descr="Screen Shot 2018-02-26 at 9.39.34 PM.png" id="186" name="Google Shape;186;p17"/>
          <p:cNvPicPr preferRelativeResize="0"/>
          <p:nvPr/>
        </p:nvPicPr>
        <p:blipFill rotWithShape="1">
          <a:blip r:embed="rId3">
            <a:alphaModFix/>
          </a:blip>
          <a:srcRect b="0" l="0" r="35421" t="0"/>
          <a:stretch/>
        </p:blipFill>
        <p:spPr>
          <a:xfrm>
            <a:off x="6850177" y="3750409"/>
            <a:ext cx="1858650" cy="996484"/>
          </a:xfrm>
          <a:prstGeom prst="rect">
            <a:avLst/>
          </a:prstGeom>
          <a:noFill/>
          <a:ln>
            <a:noFill/>
          </a:ln>
        </p:spPr>
      </p:pic>
      <p:pic>
        <p:nvPicPr>
          <p:cNvPr descr="Screen Shot 2018-02-26 at 9.40.10 PM.png" id="187" name="Google Shape;187;p17"/>
          <p:cNvPicPr preferRelativeResize="0"/>
          <p:nvPr/>
        </p:nvPicPr>
        <p:blipFill rotWithShape="1">
          <a:blip r:embed="rId4">
            <a:alphaModFix/>
          </a:blip>
          <a:srcRect b="0" l="0" r="26718" t="0"/>
          <a:stretch/>
        </p:blipFill>
        <p:spPr>
          <a:xfrm>
            <a:off x="6984712" y="3622838"/>
            <a:ext cx="1589578" cy="168672"/>
          </a:xfrm>
          <a:prstGeom prst="rect">
            <a:avLst/>
          </a:prstGeom>
          <a:noFill/>
          <a:ln>
            <a:noFill/>
          </a:ln>
        </p:spPr>
      </p:pic>
      <p:pic>
        <p:nvPicPr>
          <p:cNvPr id="188" name="Google Shape;188;p17"/>
          <p:cNvPicPr preferRelativeResize="0"/>
          <p:nvPr/>
        </p:nvPicPr>
        <p:blipFill>
          <a:blip r:embed="rId5">
            <a:alphaModFix/>
          </a:blip>
          <a:stretch>
            <a:fillRect/>
          </a:stretch>
        </p:blipFill>
        <p:spPr>
          <a:xfrm>
            <a:off x="6151617" y="1439494"/>
            <a:ext cx="2690333" cy="386103"/>
          </a:xfrm>
          <a:prstGeom prst="rect">
            <a:avLst/>
          </a:prstGeom>
          <a:noFill/>
          <a:ln>
            <a:noFill/>
          </a:ln>
        </p:spPr>
      </p:pic>
      <p:pic>
        <p:nvPicPr>
          <p:cNvPr id="189" name="Google Shape;189;p17"/>
          <p:cNvPicPr preferRelativeResize="0"/>
          <p:nvPr/>
        </p:nvPicPr>
        <p:blipFill rotWithShape="1">
          <a:blip r:embed="rId6">
            <a:alphaModFix/>
          </a:blip>
          <a:srcRect b="0" l="0" r="75786" t="0"/>
          <a:stretch/>
        </p:blipFill>
        <p:spPr>
          <a:xfrm>
            <a:off x="234450" y="1379854"/>
            <a:ext cx="657053" cy="960793"/>
          </a:xfrm>
          <a:prstGeom prst="rect">
            <a:avLst/>
          </a:prstGeom>
          <a:noFill/>
          <a:ln>
            <a:noFill/>
          </a:ln>
        </p:spPr>
      </p:pic>
      <p:pic>
        <p:nvPicPr>
          <p:cNvPr id="190" name="Google Shape;190;p17"/>
          <p:cNvPicPr preferRelativeResize="0"/>
          <p:nvPr/>
        </p:nvPicPr>
        <p:blipFill>
          <a:blip r:embed="rId7">
            <a:alphaModFix/>
          </a:blip>
          <a:stretch>
            <a:fillRect/>
          </a:stretch>
        </p:blipFill>
        <p:spPr>
          <a:xfrm>
            <a:off x="151550" y="2549632"/>
            <a:ext cx="1693325" cy="1030212"/>
          </a:xfrm>
          <a:prstGeom prst="rect">
            <a:avLst/>
          </a:prstGeom>
          <a:noFill/>
          <a:ln>
            <a:noFill/>
          </a:ln>
        </p:spPr>
      </p:pic>
      <p:pic>
        <p:nvPicPr>
          <p:cNvPr id="191" name="Google Shape;191;p17"/>
          <p:cNvPicPr preferRelativeResize="0"/>
          <p:nvPr/>
        </p:nvPicPr>
        <p:blipFill>
          <a:blip r:embed="rId8">
            <a:alphaModFix/>
          </a:blip>
          <a:stretch>
            <a:fillRect/>
          </a:stretch>
        </p:blipFill>
        <p:spPr>
          <a:xfrm>
            <a:off x="1844875" y="2733846"/>
            <a:ext cx="2373951" cy="444207"/>
          </a:xfrm>
          <a:prstGeom prst="rect">
            <a:avLst/>
          </a:prstGeom>
          <a:noFill/>
          <a:ln>
            <a:noFill/>
          </a:ln>
        </p:spPr>
      </p:pic>
      <p:pic>
        <p:nvPicPr>
          <p:cNvPr id="192" name="Google Shape;192;p17"/>
          <p:cNvPicPr preferRelativeResize="0"/>
          <p:nvPr/>
        </p:nvPicPr>
        <p:blipFill>
          <a:blip r:embed="rId9">
            <a:alphaModFix/>
          </a:blip>
          <a:stretch>
            <a:fillRect/>
          </a:stretch>
        </p:blipFill>
        <p:spPr>
          <a:xfrm>
            <a:off x="4866550" y="1412523"/>
            <a:ext cx="1208869" cy="796544"/>
          </a:xfrm>
          <a:prstGeom prst="rect">
            <a:avLst/>
          </a:prstGeom>
          <a:noFill/>
          <a:ln>
            <a:noFill/>
          </a:ln>
        </p:spPr>
      </p:pic>
      <p:pic>
        <p:nvPicPr>
          <p:cNvPr id="193" name="Google Shape;193;p17"/>
          <p:cNvPicPr preferRelativeResize="0"/>
          <p:nvPr/>
        </p:nvPicPr>
        <p:blipFill>
          <a:blip r:embed="rId10">
            <a:alphaModFix/>
          </a:blip>
          <a:stretch>
            <a:fillRect/>
          </a:stretch>
        </p:blipFill>
        <p:spPr>
          <a:xfrm>
            <a:off x="891495" y="1555661"/>
            <a:ext cx="3235904" cy="507352"/>
          </a:xfrm>
          <a:prstGeom prst="rect">
            <a:avLst/>
          </a:prstGeom>
          <a:noFill/>
          <a:ln>
            <a:noFill/>
          </a:ln>
        </p:spPr>
      </p:pic>
      <p:sp>
        <p:nvSpPr>
          <p:cNvPr id="194" name="Google Shape;194;p17"/>
          <p:cNvSpPr txBox="1"/>
          <p:nvPr/>
        </p:nvSpPr>
        <p:spPr>
          <a:xfrm>
            <a:off x="6076710" y="1746472"/>
            <a:ext cx="27084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222222"/>
                </a:solidFill>
              </a:rPr>
              <a:t>Cao, Yulong, et al. "Adversarial sensor attack on lidar-based perception in autonomous driving."</a:t>
            </a:r>
            <a:br>
              <a:rPr lang="en" sz="800">
                <a:solidFill>
                  <a:srgbClr val="222222"/>
                </a:solidFill>
              </a:rPr>
            </a:br>
            <a:r>
              <a:rPr i="1" lang="en" sz="800">
                <a:solidFill>
                  <a:srgbClr val="222222"/>
                </a:solidFill>
              </a:rPr>
              <a:t>ACM CCS</a:t>
            </a:r>
            <a:r>
              <a:rPr lang="en" sz="800">
                <a:solidFill>
                  <a:srgbClr val="222222"/>
                </a:solidFill>
              </a:rPr>
              <a:t>, 2019.</a:t>
            </a:r>
            <a:endParaRPr sz="800"/>
          </a:p>
        </p:txBody>
      </p:sp>
      <p:sp>
        <p:nvSpPr>
          <p:cNvPr id="195" name="Google Shape;195;p17"/>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196" name="Google Shape;196;p17"/>
          <p:cNvPicPr preferRelativeResize="0"/>
          <p:nvPr>
            <p:ph idx="4294967295" type="body"/>
          </p:nvPr>
        </p:nvPicPr>
        <p:blipFill rotWithShape="1">
          <a:blip r:embed="rId11">
            <a:alphaModFix/>
          </a:blip>
          <a:srcRect b="0" l="0" r="0" t="0"/>
          <a:stretch/>
        </p:blipFill>
        <p:spPr>
          <a:xfrm>
            <a:off x="5084850" y="3774013"/>
            <a:ext cx="1461600" cy="900900"/>
          </a:xfrm>
          <a:prstGeom prst="rect">
            <a:avLst/>
          </a:prstGeom>
          <a:noFill/>
          <a:ln>
            <a:noFill/>
          </a:ln>
        </p:spPr>
      </p:pic>
      <p:sp>
        <p:nvSpPr>
          <p:cNvPr id="197" name="Google Shape;197;p17"/>
          <p:cNvSpPr txBox="1"/>
          <p:nvPr/>
        </p:nvSpPr>
        <p:spPr>
          <a:xfrm>
            <a:off x="224863" y="4363586"/>
            <a:ext cx="1992000" cy="4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222222"/>
                </a:solidFill>
              </a:rPr>
              <a:t>Zhang, Guoming, et al. "DolphinAttack: Inaudible voice commands." </a:t>
            </a:r>
            <a:r>
              <a:rPr i="1" lang="en" sz="800">
                <a:solidFill>
                  <a:srgbClr val="222222"/>
                </a:solidFill>
              </a:rPr>
              <a:t>ACM </a:t>
            </a:r>
            <a:r>
              <a:rPr i="1" lang="en" sz="800">
                <a:solidFill>
                  <a:srgbClr val="222222"/>
                </a:solidFill>
              </a:rPr>
              <a:t>CCS</a:t>
            </a:r>
            <a:r>
              <a:rPr lang="en" sz="800">
                <a:solidFill>
                  <a:srgbClr val="222222"/>
                </a:solidFill>
              </a:rPr>
              <a:t> 2017.</a:t>
            </a:r>
            <a:endParaRPr sz="800"/>
          </a:p>
        </p:txBody>
      </p:sp>
      <p:pic>
        <p:nvPicPr>
          <p:cNvPr id="198" name="Google Shape;198;p17"/>
          <p:cNvPicPr preferRelativeResize="0"/>
          <p:nvPr/>
        </p:nvPicPr>
        <p:blipFill>
          <a:blip r:embed="rId12">
            <a:alphaModFix/>
          </a:blip>
          <a:stretch>
            <a:fillRect/>
          </a:stretch>
        </p:blipFill>
        <p:spPr>
          <a:xfrm>
            <a:off x="891504" y="1350847"/>
            <a:ext cx="1212838" cy="241078"/>
          </a:xfrm>
          <a:prstGeom prst="rect">
            <a:avLst/>
          </a:prstGeom>
          <a:noFill/>
          <a:ln>
            <a:noFill/>
          </a:ln>
        </p:spPr>
      </p:pic>
      <p:pic>
        <p:nvPicPr>
          <p:cNvPr id="199" name="Google Shape;199;p17"/>
          <p:cNvPicPr preferRelativeResize="0"/>
          <p:nvPr/>
        </p:nvPicPr>
        <p:blipFill>
          <a:blip r:embed="rId13">
            <a:alphaModFix/>
          </a:blip>
          <a:stretch>
            <a:fillRect/>
          </a:stretch>
        </p:blipFill>
        <p:spPr>
          <a:xfrm>
            <a:off x="2420250" y="3803962"/>
            <a:ext cx="570900" cy="246561"/>
          </a:xfrm>
          <a:prstGeom prst="rect">
            <a:avLst/>
          </a:prstGeom>
          <a:noFill/>
          <a:ln>
            <a:noFill/>
          </a:ln>
        </p:spPr>
      </p:pic>
      <p:pic>
        <p:nvPicPr>
          <p:cNvPr id="200" name="Google Shape;200;p17"/>
          <p:cNvPicPr preferRelativeResize="0"/>
          <p:nvPr/>
        </p:nvPicPr>
        <p:blipFill>
          <a:blip r:embed="rId14">
            <a:alphaModFix/>
          </a:blip>
          <a:stretch>
            <a:fillRect/>
          </a:stretch>
        </p:blipFill>
        <p:spPr>
          <a:xfrm>
            <a:off x="2365475" y="4132586"/>
            <a:ext cx="1509810" cy="619722"/>
          </a:xfrm>
          <a:prstGeom prst="rect">
            <a:avLst/>
          </a:prstGeom>
          <a:noFill/>
          <a:ln>
            <a:noFill/>
          </a:ln>
        </p:spPr>
      </p:pic>
      <p:pic>
        <p:nvPicPr>
          <p:cNvPr id="201" name="Google Shape;201;p17"/>
          <p:cNvPicPr preferRelativeResize="0"/>
          <p:nvPr/>
        </p:nvPicPr>
        <p:blipFill>
          <a:blip r:embed="rId12">
            <a:alphaModFix/>
          </a:blip>
          <a:stretch>
            <a:fillRect/>
          </a:stretch>
        </p:blipFill>
        <p:spPr>
          <a:xfrm>
            <a:off x="1844875" y="2488240"/>
            <a:ext cx="1568575" cy="294479"/>
          </a:xfrm>
          <a:prstGeom prst="rect">
            <a:avLst/>
          </a:prstGeom>
          <a:noFill/>
          <a:ln>
            <a:noFill/>
          </a:ln>
        </p:spPr>
      </p:pic>
      <p:sp>
        <p:nvSpPr>
          <p:cNvPr id="202" name="Google Shape;202;p17"/>
          <p:cNvSpPr txBox="1"/>
          <p:nvPr/>
        </p:nvSpPr>
        <p:spPr>
          <a:xfrm>
            <a:off x="1789425" y="3127811"/>
            <a:ext cx="2429400" cy="4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222222"/>
                </a:solidFill>
              </a:rPr>
              <a:t>Trippel, Timothy, et al. "WALNUT: Waging doubt on the integrity of MEMS accelerometers with acoustic injection attacks." </a:t>
            </a:r>
            <a:r>
              <a:rPr i="1" lang="en" sz="800">
                <a:solidFill>
                  <a:srgbClr val="222222"/>
                </a:solidFill>
              </a:rPr>
              <a:t>IEEE EuroS&amp;P, 2017</a:t>
            </a:r>
            <a:endParaRPr sz="800"/>
          </a:p>
        </p:txBody>
      </p:sp>
      <p:pic>
        <p:nvPicPr>
          <p:cNvPr id="203" name="Google Shape;203;p17"/>
          <p:cNvPicPr preferRelativeResize="0"/>
          <p:nvPr/>
        </p:nvPicPr>
        <p:blipFill rotWithShape="1">
          <a:blip r:embed="rId15">
            <a:alphaModFix/>
          </a:blip>
          <a:srcRect b="42558" l="20229" r="12674" t="16087"/>
          <a:stretch/>
        </p:blipFill>
        <p:spPr>
          <a:xfrm>
            <a:off x="234438" y="3803958"/>
            <a:ext cx="1972874" cy="619722"/>
          </a:xfrm>
          <a:prstGeom prst="rect">
            <a:avLst/>
          </a:prstGeom>
          <a:noFill/>
          <a:ln>
            <a:noFill/>
          </a:ln>
        </p:spPr>
      </p:pic>
      <p:pic>
        <p:nvPicPr>
          <p:cNvPr id="204" name="Google Shape;204;p17"/>
          <p:cNvPicPr preferRelativeResize="0"/>
          <p:nvPr/>
        </p:nvPicPr>
        <p:blipFill>
          <a:blip r:embed="rId16">
            <a:alphaModFix/>
          </a:blip>
          <a:stretch>
            <a:fillRect/>
          </a:stretch>
        </p:blipFill>
        <p:spPr>
          <a:xfrm>
            <a:off x="6482149" y="2511347"/>
            <a:ext cx="2373950" cy="150058"/>
          </a:xfrm>
          <a:prstGeom prst="rect">
            <a:avLst/>
          </a:prstGeom>
          <a:noFill/>
          <a:ln>
            <a:noFill/>
          </a:ln>
        </p:spPr>
      </p:pic>
      <p:pic>
        <p:nvPicPr>
          <p:cNvPr id="205" name="Google Shape;205;p17"/>
          <p:cNvPicPr preferRelativeResize="0"/>
          <p:nvPr/>
        </p:nvPicPr>
        <p:blipFill>
          <a:blip r:embed="rId17">
            <a:alphaModFix/>
          </a:blip>
          <a:stretch>
            <a:fillRect/>
          </a:stretch>
        </p:blipFill>
        <p:spPr>
          <a:xfrm>
            <a:off x="6482150" y="2807463"/>
            <a:ext cx="454732" cy="275623"/>
          </a:xfrm>
          <a:prstGeom prst="rect">
            <a:avLst/>
          </a:prstGeom>
          <a:noFill/>
          <a:ln>
            <a:noFill/>
          </a:ln>
        </p:spPr>
      </p:pic>
      <p:sp>
        <p:nvSpPr>
          <p:cNvPr id="206" name="Google Shape;206;p17"/>
          <p:cNvSpPr txBox="1"/>
          <p:nvPr/>
        </p:nvSpPr>
        <p:spPr>
          <a:xfrm>
            <a:off x="6905150" y="2688837"/>
            <a:ext cx="19920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222222"/>
                </a:solidFill>
              </a:rPr>
              <a:t>Son, Yunmok, et al. "Rocking drones with intentional sound noise on gyroscopic sensors." </a:t>
            </a:r>
            <a:r>
              <a:rPr i="1" lang="en" sz="800">
                <a:solidFill>
                  <a:srgbClr val="222222"/>
                </a:solidFill>
              </a:rPr>
              <a:t>USENIX </a:t>
            </a:r>
            <a:r>
              <a:rPr lang="en" sz="800">
                <a:solidFill>
                  <a:srgbClr val="222222"/>
                </a:solidFill>
              </a:rPr>
              <a:t>2015.</a:t>
            </a:r>
            <a:endParaRPr sz="800"/>
          </a:p>
        </p:txBody>
      </p:sp>
      <p:pic>
        <p:nvPicPr>
          <p:cNvPr id="207" name="Google Shape;207;p17"/>
          <p:cNvPicPr preferRelativeResize="0"/>
          <p:nvPr/>
        </p:nvPicPr>
        <p:blipFill>
          <a:blip r:embed="rId18">
            <a:alphaModFix/>
          </a:blip>
          <a:stretch>
            <a:fillRect/>
          </a:stretch>
        </p:blipFill>
        <p:spPr>
          <a:xfrm>
            <a:off x="4798313" y="2415434"/>
            <a:ext cx="1614635" cy="900805"/>
          </a:xfrm>
          <a:prstGeom prst="rect">
            <a:avLst/>
          </a:prstGeom>
          <a:noFill/>
          <a:ln>
            <a:noFill/>
          </a:ln>
        </p:spPr>
      </p:pic>
      <p:sp>
        <p:nvSpPr>
          <p:cNvPr id="208" name="Google Shape;208;p17"/>
          <p:cNvSpPr txBox="1"/>
          <p:nvPr/>
        </p:nvSpPr>
        <p:spPr>
          <a:xfrm>
            <a:off x="0" y="625025"/>
            <a:ext cx="9144000" cy="61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sz="2400">
                <a:solidFill>
                  <a:schemeClr val="dk1"/>
                </a:solidFill>
                <a:latin typeface="Calibri"/>
                <a:ea typeface="Calibri"/>
                <a:cs typeface="Calibri"/>
                <a:sym typeface="Calibri"/>
              </a:rPr>
              <a:t>Attacks that use physical signals to induce untrustworthy sensor output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8"/>
          <p:cNvSpPr txBox="1"/>
          <p:nvPr>
            <p:ph idx="1" type="body"/>
          </p:nvPr>
        </p:nvSpPr>
        <p:spPr>
          <a:xfrm>
            <a:off x="6071213" y="1541703"/>
            <a:ext cx="2882700" cy="8859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sz="2400"/>
              <a:t>Vocabulary and terminology </a:t>
            </a:r>
            <a:r>
              <a:rPr b="1" lang="en" sz="2400">
                <a:solidFill>
                  <a:srgbClr val="0B5394"/>
                </a:solidFill>
              </a:rPr>
              <a:t>differences</a:t>
            </a:r>
            <a:endParaRPr b="1" sz="2400">
              <a:solidFill>
                <a:srgbClr val="0B5394"/>
              </a:solidFill>
            </a:endParaRPr>
          </a:p>
        </p:txBody>
      </p:sp>
      <p:sp>
        <p:nvSpPr>
          <p:cNvPr id="214" name="Google Shape;214;p18"/>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Transduction Attacks:</a:t>
            </a:r>
            <a:br>
              <a:rPr lang="en"/>
            </a:br>
            <a:r>
              <a:rPr lang="en" sz="2400">
                <a:solidFill>
                  <a:srgbClr val="666666"/>
                </a:solidFill>
              </a:rPr>
              <a:t>Challenges</a:t>
            </a:r>
            <a:endParaRPr sz="2400">
              <a:solidFill>
                <a:srgbClr val="666666"/>
              </a:solidFill>
            </a:endParaRPr>
          </a:p>
        </p:txBody>
      </p:sp>
      <p:sp>
        <p:nvSpPr>
          <p:cNvPr id="215" name="Google Shape;215;p18"/>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16" name="Google Shape;216;p18"/>
          <p:cNvSpPr txBox="1"/>
          <p:nvPr>
            <p:ph idx="1" type="body"/>
          </p:nvPr>
        </p:nvSpPr>
        <p:spPr>
          <a:xfrm>
            <a:off x="190088" y="1541700"/>
            <a:ext cx="2882700" cy="8859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sz="2400"/>
              <a:t>Sensors are </a:t>
            </a:r>
            <a:r>
              <a:rPr b="1" lang="en" sz="2400">
                <a:solidFill>
                  <a:srgbClr val="0B5394"/>
                </a:solidFill>
              </a:rPr>
              <a:t>ubiquitous and heterogeneous</a:t>
            </a:r>
            <a:endParaRPr b="1" sz="2400">
              <a:solidFill>
                <a:srgbClr val="0B5394"/>
              </a:solidFill>
            </a:endParaRPr>
          </a:p>
        </p:txBody>
      </p:sp>
      <p:sp>
        <p:nvSpPr>
          <p:cNvPr id="217" name="Google Shape;217;p18"/>
          <p:cNvSpPr txBox="1"/>
          <p:nvPr>
            <p:ph idx="1" type="body"/>
          </p:nvPr>
        </p:nvSpPr>
        <p:spPr>
          <a:xfrm>
            <a:off x="3130650" y="1541700"/>
            <a:ext cx="2882700" cy="8859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sz="2400">
                <a:solidFill>
                  <a:srgbClr val="0B5394"/>
                </a:solidFill>
              </a:rPr>
              <a:t>Varying</a:t>
            </a:r>
            <a:r>
              <a:rPr lang="en" sz="2400">
                <a:solidFill>
                  <a:srgbClr val="0B5394"/>
                </a:solidFill>
              </a:rPr>
              <a:t> </a:t>
            </a:r>
            <a:r>
              <a:rPr lang="en" sz="2400"/>
              <a:t>attack signals, sensors, goals</a:t>
            </a:r>
            <a:endParaRPr sz="2400"/>
          </a:p>
        </p:txBody>
      </p:sp>
      <p:sp>
        <p:nvSpPr>
          <p:cNvPr id="218" name="Google Shape;218;p18"/>
          <p:cNvSpPr txBox="1"/>
          <p:nvPr/>
        </p:nvSpPr>
        <p:spPr>
          <a:xfrm>
            <a:off x="1086675" y="3192075"/>
            <a:ext cx="6874500" cy="9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latin typeface="Calibri"/>
                <a:ea typeface="Calibri"/>
                <a:cs typeface="Calibri"/>
                <a:sym typeface="Calibri"/>
              </a:rPr>
              <a:t>We found that there were conceptual similarities, but we lacked a simple way to express those similarities.</a:t>
            </a:r>
            <a:endParaRPr i="1" sz="24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9"/>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Contributions:</a:t>
            </a:r>
            <a:endParaRPr/>
          </a:p>
        </p:txBody>
      </p:sp>
      <p:sp>
        <p:nvSpPr>
          <p:cNvPr id="224" name="Google Shape;224;p19"/>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81000" lvl="0" marL="457200" rtl="0" algn="just">
              <a:lnSpc>
                <a:spcPct val="115000"/>
              </a:lnSpc>
              <a:spcBef>
                <a:spcPts val="0"/>
              </a:spcBef>
              <a:spcAft>
                <a:spcPts val="0"/>
              </a:spcAft>
              <a:buSzPts val="2400"/>
              <a:buFont typeface="Calibri"/>
              <a:buAutoNum type="arabicPeriod"/>
            </a:pPr>
            <a:r>
              <a:rPr lang="en" sz="2400"/>
              <a:t>Simple Sensor Security Model</a:t>
            </a:r>
            <a:endParaRPr sz="2400"/>
          </a:p>
          <a:p>
            <a:pPr indent="-381000" lvl="0" marL="457200" rtl="0" algn="just">
              <a:lnSpc>
                <a:spcPct val="115000"/>
              </a:lnSpc>
              <a:spcBef>
                <a:spcPts val="0"/>
              </a:spcBef>
              <a:spcAft>
                <a:spcPts val="0"/>
              </a:spcAft>
              <a:buSzPts val="2400"/>
              <a:buFont typeface="Calibri"/>
              <a:buAutoNum type="arabicPeriod"/>
            </a:pPr>
            <a:r>
              <a:rPr lang="en" sz="2400"/>
              <a:t>Tranduction attack systemization</a:t>
            </a:r>
            <a:endParaRPr sz="2400"/>
          </a:p>
          <a:p>
            <a:pPr indent="-381000" lvl="0" marL="457200" rtl="0" algn="just">
              <a:lnSpc>
                <a:spcPct val="115000"/>
              </a:lnSpc>
              <a:spcBef>
                <a:spcPts val="0"/>
              </a:spcBef>
              <a:spcAft>
                <a:spcPts val="0"/>
              </a:spcAft>
              <a:buSzPts val="2400"/>
              <a:buFont typeface="Calibri"/>
              <a:buAutoNum type="arabicPeriod"/>
            </a:pPr>
            <a:r>
              <a:rPr lang="en" sz="2400"/>
              <a:t>Defense systemization</a:t>
            </a:r>
            <a:endParaRPr sz="2400"/>
          </a:p>
          <a:p>
            <a:pPr indent="-381000" lvl="0" marL="457200" rtl="0" algn="just">
              <a:lnSpc>
                <a:spcPct val="115000"/>
              </a:lnSpc>
              <a:spcBef>
                <a:spcPts val="0"/>
              </a:spcBef>
              <a:spcAft>
                <a:spcPts val="0"/>
              </a:spcAft>
              <a:buSzPts val="2400"/>
              <a:buFont typeface="Calibri"/>
              <a:buAutoNum type="arabicPeriod"/>
            </a:pPr>
            <a:r>
              <a:rPr lang="en" sz="2400"/>
              <a:t>Prediction methodology for attacks and defenses.</a:t>
            </a:r>
            <a:endParaRPr sz="2400"/>
          </a:p>
        </p:txBody>
      </p:sp>
      <p:sp>
        <p:nvSpPr>
          <p:cNvPr id="225" name="Google Shape;225;p19"/>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grpSp>
        <p:nvGrpSpPr>
          <p:cNvPr id="231" name="Google Shape;231;p20"/>
          <p:cNvGrpSpPr/>
          <p:nvPr/>
        </p:nvGrpSpPr>
        <p:grpSpPr>
          <a:xfrm>
            <a:off x="424650" y="3155250"/>
            <a:ext cx="8294700" cy="1440452"/>
            <a:chOff x="424650" y="3155250"/>
            <a:chExt cx="8294700" cy="1440452"/>
          </a:xfrm>
        </p:grpSpPr>
        <p:sp>
          <p:nvSpPr>
            <p:cNvPr id="232" name="Google Shape;232;p20"/>
            <p:cNvSpPr txBox="1"/>
            <p:nvPr/>
          </p:nvSpPr>
          <p:spPr>
            <a:xfrm>
              <a:off x="424650" y="3601502"/>
              <a:ext cx="8294700" cy="994200"/>
            </a:xfrm>
            <a:prstGeom prst="rect">
              <a:avLst/>
            </a:prstGeom>
            <a:solidFill>
              <a:srgbClr val="EFEFEF"/>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a:highlight>
                  <a:srgbClr val="FF0000"/>
                </a:highlight>
                <a:latin typeface="Calibri"/>
                <a:ea typeface="Calibri"/>
                <a:cs typeface="Calibri"/>
                <a:sym typeface="Calibri"/>
              </a:endParaRPr>
            </a:p>
          </p:txBody>
        </p:sp>
        <p:pic>
          <p:nvPicPr>
            <p:cNvPr descr="elated image" id="233" name="Google Shape;233;p20"/>
            <p:cNvPicPr preferRelativeResize="0"/>
            <p:nvPr/>
          </p:nvPicPr>
          <p:blipFill rotWithShape="1">
            <a:blip r:embed="rId3">
              <a:alphaModFix/>
            </a:blip>
            <a:srcRect b="0" l="0" r="0" t="0"/>
            <a:stretch/>
          </p:blipFill>
          <p:spPr>
            <a:xfrm>
              <a:off x="1306924" y="3758781"/>
              <a:ext cx="849914" cy="817050"/>
            </a:xfrm>
            <a:prstGeom prst="rect">
              <a:avLst/>
            </a:prstGeom>
            <a:noFill/>
            <a:ln>
              <a:noFill/>
            </a:ln>
          </p:spPr>
        </p:pic>
        <p:pic>
          <p:nvPicPr>
            <p:cNvPr descr="“microphone icon”的图片搜索结果" id="234" name="Google Shape;234;p20"/>
            <p:cNvPicPr preferRelativeResize="0"/>
            <p:nvPr/>
          </p:nvPicPr>
          <p:blipFill rotWithShape="1">
            <a:blip r:embed="rId4">
              <a:alphaModFix/>
            </a:blip>
            <a:srcRect b="0" l="0" r="0" t="0"/>
            <a:stretch/>
          </p:blipFill>
          <p:spPr>
            <a:xfrm>
              <a:off x="2077893" y="3860843"/>
              <a:ext cx="626410" cy="626410"/>
            </a:xfrm>
            <a:prstGeom prst="rect">
              <a:avLst/>
            </a:prstGeom>
            <a:noFill/>
            <a:ln>
              <a:noFill/>
            </a:ln>
          </p:spPr>
        </p:pic>
        <p:sp>
          <p:nvSpPr>
            <p:cNvPr id="235" name="Google Shape;235;p20"/>
            <p:cNvSpPr txBox="1"/>
            <p:nvPr/>
          </p:nvSpPr>
          <p:spPr>
            <a:xfrm>
              <a:off x="1306925" y="3564181"/>
              <a:ext cx="8499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alibri"/>
                  <a:ea typeface="Calibri"/>
                  <a:cs typeface="Calibri"/>
                  <a:sym typeface="Calibri"/>
                </a:rPr>
                <a:t>Speech</a:t>
              </a:r>
              <a:endParaRPr sz="1600">
                <a:latin typeface="Calibri"/>
                <a:ea typeface="Calibri"/>
                <a:cs typeface="Calibri"/>
                <a:sym typeface="Calibri"/>
              </a:endParaRPr>
            </a:p>
          </p:txBody>
        </p:sp>
        <p:pic>
          <p:nvPicPr>
            <p:cNvPr id="236" name="Google Shape;236;p20"/>
            <p:cNvPicPr preferRelativeResize="0"/>
            <p:nvPr/>
          </p:nvPicPr>
          <p:blipFill>
            <a:blip r:embed="rId5">
              <a:alphaModFix/>
            </a:blip>
            <a:stretch>
              <a:fillRect/>
            </a:stretch>
          </p:blipFill>
          <p:spPr>
            <a:xfrm>
              <a:off x="634375" y="3777909"/>
              <a:ext cx="626400" cy="626400"/>
            </a:xfrm>
            <a:prstGeom prst="rect">
              <a:avLst/>
            </a:prstGeom>
            <a:noFill/>
            <a:ln>
              <a:noFill/>
            </a:ln>
          </p:spPr>
        </p:pic>
        <p:sp>
          <p:nvSpPr>
            <p:cNvPr id="237" name="Google Shape;237;p20"/>
            <p:cNvSpPr/>
            <p:nvPr/>
          </p:nvSpPr>
          <p:spPr>
            <a:xfrm>
              <a:off x="452450" y="3155250"/>
              <a:ext cx="2251800" cy="305700"/>
            </a:xfrm>
            <a:prstGeom prst="homePlate">
              <a:avLst>
                <a:gd fmla="val 50000"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Physical signal</a:t>
              </a:r>
              <a:endParaRPr/>
            </a:p>
          </p:txBody>
        </p:sp>
      </p:grpSp>
      <p:sp>
        <p:nvSpPr>
          <p:cNvPr id="238" name="Google Shape;238;p20"/>
          <p:cNvSpPr/>
          <p:nvPr/>
        </p:nvSpPr>
        <p:spPr>
          <a:xfrm>
            <a:off x="1723825" y="1225950"/>
            <a:ext cx="5260800" cy="1817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What are commonly inside a sensor?</a:t>
            </a:r>
            <a:endParaRPr/>
          </a:p>
        </p:txBody>
      </p:sp>
      <p:sp>
        <p:nvSpPr>
          <p:cNvPr id="240" name="Google Shape;240;p20"/>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241" name="Google Shape;241;p20"/>
          <p:cNvSpPr txBox="1"/>
          <p:nvPr/>
        </p:nvSpPr>
        <p:spPr>
          <a:xfrm>
            <a:off x="2753887" y="1225942"/>
            <a:ext cx="2985900" cy="3459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b="1" lang="en" sz="2000">
                <a:latin typeface="Calibri"/>
                <a:ea typeface="Calibri"/>
                <a:cs typeface="Calibri"/>
                <a:sym typeface="Calibri"/>
              </a:rPr>
              <a:t>Sensor</a:t>
            </a:r>
            <a:endParaRPr b="1" sz="2000">
              <a:solidFill>
                <a:srgbClr val="000000"/>
              </a:solidFill>
              <a:latin typeface="Calibri"/>
              <a:ea typeface="Calibri"/>
              <a:cs typeface="Calibri"/>
              <a:sym typeface="Calibri"/>
            </a:endParaRPr>
          </a:p>
        </p:txBody>
      </p:sp>
      <p:grpSp>
        <p:nvGrpSpPr>
          <p:cNvPr id="242" name="Google Shape;242;p20"/>
          <p:cNvGrpSpPr/>
          <p:nvPr/>
        </p:nvGrpSpPr>
        <p:grpSpPr>
          <a:xfrm>
            <a:off x="388998" y="1187354"/>
            <a:ext cx="1334816" cy="1870388"/>
            <a:chOff x="388998" y="1187354"/>
            <a:chExt cx="1334816" cy="1870388"/>
          </a:xfrm>
        </p:grpSpPr>
        <p:sp>
          <p:nvSpPr>
            <p:cNvPr id="243" name="Google Shape;243;p20"/>
            <p:cNvSpPr/>
            <p:nvPr/>
          </p:nvSpPr>
          <p:spPr>
            <a:xfrm>
              <a:off x="388998" y="1188442"/>
              <a:ext cx="368700" cy="1869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20"/>
            <p:cNvPicPr preferRelativeResize="0"/>
            <p:nvPr/>
          </p:nvPicPr>
          <p:blipFill rotWithShape="1">
            <a:blip r:embed="rId6">
              <a:alphaModFix/>
            </a:blip>
            <a:srcRect b="0" l="0" r="0" t="0"/>
            <a:stretch/>
          </p:blipFill>
          <p:spPr>
            <a:xfrm flipH="1">
              <a:off x="408664" y="1187354"/>
              <a:ext cx="340317" cy="305810"/>
            </a:xfrm>
            <a:prstGeom prst="rect">
              <a:avLst/>
            </a:prstGeom>
            <a:noFill/>
            <a:ln>
              <a:noFill/>
            </a:ln>
          </p:spPr>
        </p:pic>
        <p:pic>
          <p:nvPicPr>
            <p:cNvPr id="245" name="Google Shape;245;p20"/>
            <p:cNvPicPr preferRelativeResize="0"/>
            <p:nvPr/>
          </p:nvPicPr>
          <p:blipFill rotWithShape="1">
            <a:blip r:embed="rId7">
              <a:alphaModFix/>
            </a:blip>
            <a:srcRect b="0" l="0" r="0" t="0"/>
            <a:stretch/>
          </p:blipFill>
          <p:spPr>
            <a:xfrm>
              <a:off x="414545" y="2127697"/>
              <a:ext cx="340319" cy="305811"/>
            </a:xfrm>
            <a:prstGeom prst="rect">
              <a:avLst/>
            </a:prstGeom>
            <a:noFill/>
            <a:ln>
              <a:noFill/>
            </a:ln>
          </p:spPr>
        </p:pic>
        <p:pic>
          <p:nvPicPr>
            <p:cNvPr id="246" name="Google Shape;246;p20"/>
            <p:cNvPicPr preferRelativeResize="0"/>
            <p:nvPr/>
          </p:nvPicPr>
          <p:blipFill rotWithShape="1">
            <a:blip r:embed="rId8">
              <a:alphaModFix/>
            </a:blip>
            <a:srcRect b="0" l="0" r="0" t="0"/>
            <a:stretch/>
          </p:blipFill>
          <p:spPr>
            <a:xfrm>
              <a:off x="458135" y="1558020"/>
              <a:ext cx="251752" cy="226216"/>
            </a:xfrm>
            <a:prstGeom prst="rect">
              <a:avLst/>
            </a:prstGeom>
            <a:noFill/>
            <a:ln>
              <a:noFill/>
            </a:ln>
          </p:spPr>
        </p:pic>
        <p:pic>
          <p:nvPicPr>
            <p:cNvPr id="247" name="Google Shape;247;p20"/>
            <p:cNvPicPr preferRelativeResize="0"/>
            <p:nvPr/>
          </p:nvPicPr>
          <p:blipFill rotWithShape="1">
            <a:blip r:embed="rId9">
              <a:alphaModFix/>
            </a:blip>
            <a:srcRect b="0" l="0" r="0" t="0"/>
            <a:stretch/>
          </p:blipFill>
          <p:spPr>
            <a:xfrm>
              <a:off x="452447" y="1845681"/>
              <a:ext cx="251752" cy="226216"/>
            </a:xfrm>
            <a:prstGeom prst="rect">
              <a:avLst/>
            </a:prstGeom>
            <a:noFill/>
            <a:ln>
              <a:noFill/>
            </a:ln>
          </p:spPr>
        </p:pic>
        <p:pic>
          <p:nvPicPr>
            <p:cNvPr id="248" name="Google Shape;248;p20"/>
            <p:cNvPicPr preferRelativeResize="0"/>
            <p:nvPr/>
          </p:nvPicPr>
          <p:blipFill rotWithShape="1">
            <a:blip r:embed="rId10">
              <a:alphaModFix/>
            </a:blip>
            <a:srcRect b="0" l="0" r="0" t="0"/>
            <a:stretch/>
          </p:blipFill>
          <p:spPr>
            <a:xfrm>
              <a:off x="449798" y="2771318"/>
              <a:ext cx="269933" cy="242561"/>
            </a:xfrm>
            <a:prstGeom prst="rect">
              <a:avLst/>
            </a:prstGeom>
            <a:noFill/>
            <a:ln>
              <a:noFill/>
            </a:ln>
          </p:spPr>
        </p:pic>
        <p:pic>
          <p:nvPicPr>
            <p:cNvPr id="249" name="Google Shape;249;p20"/>
            <p:cNvPicPr preferRelativeResize="0"/>
            <p:nvPr/>
          </p:nvPicPr>
          <p:blipFill rotWithShape="1">
            <a:blip r:embed="rId11">
              <a:alphaModFix/>
            </a:blip>
            <a:srcRect b="0" l="0" r="0" t="0"/>
            <a:stretch/>
          </p:blipFill>
          <p:spPr>
            <a:xfrm>
              <a:off x="479309" y="2489304"/>
              <a:ext cx="251743" cy="226217"/>
            </a:xfrm>
            <a:prstGeom prst="rect">
              <a:avLst/>
            </a:prstGeom>
            <a:noFill/>
            <a:ln>
              <a:noFill/>
            </a:ln>
          </p:spPr>
        </p:pic>
        <p:sp>
          <p:nvSpPr>
            <p:cNvPr id="250" name="Google Shape;250;p20"/>
            <p:cNvSpPr/>
            <p:nvPr/>
          </p:nvSpPr>
          <p:spPr>
            <a:xfrm>
              <a:off x="889941" y="1797650"/>
              <a:ext cx="744900" cy="592800"/>
            </a:xfrm>
            <a:prstGeom prst="rightArrow">
              <a:avLst>
                <a:gd fmla="val 50000" name="adj1"/>
                <a:gd fmla="val 50000" name="adj2"/>
              </a:avLst>
            </a:prstGeom>
            <a:solidFill>
              <a:srgbClr val="FFE599"/>
            </a:solidFill>
            <a:ln>
              <a:noFill/>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a:t>Input</a:t>
              </a:r>
              <a:endParaRPr b="1" sz="1400"/>
            </a:p>
          </p:txBody>
        </p:sp>
        <p:sp>
          <p:nvSpPr>
            <p:cNvPr id="251" name="Google Shape;251;p20"/>
            <p:cNvSpPr txBox="1"/>
            <p:nvPr/>
          </p:nvSpPr>
          <p:spPr>
            <a:xfrm>
              <a:off x="735014" y="1263750"/>
              <a:ext cx="9888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Stimulus</a:t>
              </a:r>
              <a:endParaRPr i="1" sz="1800">
                <a:latin typeface="Calibri"/>
                <a:ea typeface="Calibri"/>
                <a:cs typeface="Calibri"/>
                <a:sym typeface="Calibri"/>
              </a:endParaRPr>
            </a:p>
          </p:txBody>
        </p:sp>
      </p:grpSp>
      <p:grpSp>
        <p:nvGrpSpPr>
          <p:cNvPr id="252" name="Google Shape;252;p20"/>
          <p:cNvGrpSpPr/>
          <p:nvPr/>
        </p:nvGrpSpPr>
        <p:grpSpPr>
          <a:xfrm>
            <a:off x="6930400" y="3578018"/>
            <a:ext cx="2078416" cy="859892"/>
            <a:chOff x="6930400" y="3578018"/>
            <a:chExt cx="2078416" cy="859892"/>
          </a:xfrm>
        </p:grpSpPr>
        <p:pic>
          <p:nvPicPr>
            <p:cNvPr id="253" name="Google Shape;253;p20"/>
            <p:cNvPicPr preferRelativeResize="0"/>
            <p:nvPr/>
          </p:nvPicPr>
          <p:blipFill>
            <a:blip r:embed="rId12">
              <a:alphaModFix/>
            </a:blip>
            <a:stretch>
              <a:fillRect/>
            </a:stretch>
          </p:blipFill>
          <p:spPr>
            <a:xfrm>
              <a:off x="6930400" y="3910210"/>
              <a:ext cx="527700" cy="527700"/>
            </a:xfrm>
            <a:prstGeom prst="rect">
              <a:avLst/>
            </a:prstGeom>
            <a:noFill/>
            <a:ln>
              <a:noFill/>
            </a:ln>
          </p:spPr>
        </p:pic>
        <p:cxnSp>
          <p:nvCxnSpPr>
            <p:cNvPr id="254" name="Google Shape;254;p20"/>
            <p:cNvCxnSpPr/>
            <p:nvPr/>
          </p:nvCxnSpPr>
          <p:spPr>
            <a:xfrm>
              <a:off x="7539023" y="4174048"/>
              <a:ext cx="337800" cy="0"/>
            </a:xfrm>
            <a:prstGeom prst="straightConnector1">
              <a:avLst/>
            </a:prstGeom>
            <a:noFill/>
            <a:ln cap="flat" cmpd="sng" w="9525">
              <a:solidFill>
                <a:schemeClr val="dk2"/>
              </a:solidFill>
              <a:prstDash val="solid"/>
              <a:round/>
              <a:headEnd len="med" w="med" type="none"/>
              <a:tailEnd len="med" w="med" type="triangle"/>
            </a:ln>
          </p:spPr>
        </p:cxnSp>
        <p:sp>
          <p:nvSpPr>
            <p:cNvPr id="255" name="Google Shape;255;p20"/>
            <p:cNvSpPr txBox="1"/>
            <p:nvPr/>
          </p:nvSpPr>
          <p:spPr>
            <a:xfrm>
              <a:off x="7757816" y="3578018"/>
              <a:ext cx="12510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alibri"/>
                  <a:ea typeface="Calibri"/>
                  <a:cs typeface="Calibri"/>
                  <a:sym typeface="Calibri"/>
                </a:rPr>
                <a:t>Audio file</a:t>
              </a:r>
              <a:endParaRPr sz="1600">
                <a:latin typeface="Calibri"/>
                <a:ea typeface="Calibri"/>
                <a:cs typeface="Calibri"/>
                <a:sym typeface="Calibri"/>
              </a:endParaRPr>
            </a:p>
          </p:txBody>
        </p:sp>
        <p:pic>
          <p:nvPicPr>
            <p:cNvPr id="256" name="Google Shape;256;p20"/>
            <p:cNvPicPr preferRelativeResize="0"/>
            <p:nvPr/>
          </p:nvPicPr>
          <p:blipFill>
            <a:blip r:embed="rId13">
              <a:alphaModFix/>
            </a:blip>
            <a:stretch>
              <a:fillRect/>
            </a:stretch>
          </p:blipFill>
          <p:spPr>
            <a:xfrm>
              <a:off x="8012375" y="3938573"/>
              <a:ext cx="473900" cy="473900"/>
            </a:xfrm>
            <a:prstGeom prst="rect">
              <a:avLst/>
            </a:prstGeom>
            <a:noFill/>
            <a:ln>
              <a:noFill/>
            </a:ln>
          </p:spPr>
        </p:pic>
      </p:grpSp>
      <p:grpSp>
        <p:nvGrpSpPr>
          <p:cNvPr id="257" name="Google Shape;257;p20"/>
          <p:cNvGrpSpPr/>
          <p:nvPr/>
        </p:nvGrpSpPr>
        <p:grpSpPr>
          <a:xfrm>
            <a:off x="2585725" y="3151475"/>
            <a:ext cx="3897675" cy="1022573"/>
            <a:chOff x="2585725" y="3151475"/>
            <a:chExt cx="3897675" cy="1022573"/>
          </a:xfrm>
        </p:grpSpPr>
        <p:pic>
          <p:nvPicPr>
            <p:cNvPr id="258" name="Google Shape;258;p20"/>
            <p:cNvPicPr preferRelativeResize="0"/>
            <p:nvPr/>
          </p:nvPicPr>
          <p:blipFill>
            <a:blip r:embed="rId14">
              <a:alphaModFix/>
            </a:blip>
            <a:stretch>
              <a:fillRect/>
            </a:stretch>
          </p:blipFill>
          <p:spPr>
            <a:xfrm>
              <a:off x="2585725" y="3715392"/>
              <a:ext cx="772650" cy="244800"/>
            </a:xfrm>
            <a:prstGeom prst="rect">
              <a:avLst/>
            </a:prstGeom>
            <a:noFill/>
            <a:ln>
              <a:noFill/>
            </a:ln>
          </p:spPr>
        </p:pic>
        <p:cxnSp>
          <p:nvCxnSpPr>
            <p:cNvPr id="259" name="Google Shape;259;p20"/>
            <p:cNvCxnSpPr/>
            <p:nvPr/>
          </p:nvCxnSpPr>
          <p:spPr>
            <a:xfrm>
              <a:off x="2705446" y="4174048"/>
              <a:ext cx="527400" cy="0"/>
            </a:xfrm>
            <a:prstGeom prst="straightConnector1">
              <a:avLst/>
            </a:prstGeom>
            <a:noFill/>
            <a:ln cap="flat" cmpd="sng" w="9525">
              <a:solidFill>
                <a:schemeClr val="dk2"/>
              </a:solidFill>
              <a:prstDash val="solid"/>
              <a:round/>
              <a:headEnd len="med" w="med" type="none"/>
              <a:tailEnd len="med" w="med" type="triangle"/>
            </a:ln>
          </p:spPr>
        </p:cxnSp>
        <p:sp>
          <p:nvSpPr>
            <p:cNvPr id="260" name="Google Shape;260;p20"/>
            <p:cNvSpPr/>
            <p:nvPr/>
          </p:nvSpPr>
          <p:spPr>
            <a:xfrm>
              <a:off x="2641300" y="3151475"/>
              <a:ext cx="3842100" cy="305700"/>
            </a:xfrm>
            <a:prstGeom prst="chevron">
              <a:avLst>
                <a:gd fmla="val 50000"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Analog signal</a:t>
              </a:r>
              <a:endParaRPr/>
            </a:p>
          </p:txBody>
        </p:sp>
      </p:grpSp>
      <p:grpSp>
        <p:nvGrpSpPr>
          <p:cNvPr id="261" name="Google Shape;261;p20"/>
          <p:cNvGrpSpPr/>
          <p:nvPr/>
        </p:nvGrpSpPr>
        <p:grpSpPr>
          <a:xfrm>
            <a:off x="3374729" y="3151475"/>
            <a:ext cx="5344595" cy="1289873"/>
            <a:chOff x="3374729" y="3151475"/>
            <a:chExt cx="5344595" cy="1289873"/>
          </a:xfrm>
        </p:grpSpPr>
        <p:pic>
          <p:nvPicPr>
            <p:cNvPr id="262" name="Google Shape;262;p20"/>
            <p:cNvPicPr preferRelativeResize="0"/>
            <p:nvPr/>
          </p:nvPicPr>
          <p:blipFill>
            <a:blip r:embed="rId15">
              <a:alphaModFix/>
            </a:blip>
            <a:stretch>
              <a:fillRect/>
            </a:stretch>
          </p:blipFill>
          <p:spPr>
            <a:xfrm>
              <a:off x="3776450" y="3623547"/>
              <a:ext cx="765000" cy="455500"/>
            </a:xfrm>
            <a:prstGeom prst="rect">
              <a:avLst/>
            </a:prstGeom>
            <a:noFill/>
            <a:ln>
              <a:noFill/>
            </a:ln>
          </p:spPr>
        </p:pic>
        <p:pic>
          <p:nvPicPr>
            <p:cNvPr id="263" name="Google Shape;263;p20"/>
            <p:cNvPicPr preferRelativeResize="0"/>
            <p:nvPr/>
          </p:nvPicPr>
          <p:blipFill>
            <a:blip r:embed="rId16">
              <a:alphaModFix/>
            </a:blip>
            <a:stretch>
              <a:fillRect/>
            </a:stretch>
          </p:blipFill>
          <p:spPr>
            <a:xfrm>
              <a:off x="4939984" y="3735417"/>
              <a:ext cx="719100" cy="114750"/>
            </a:xfrm>
            <a:prstGeom prst="rect">
              <a:avLst/>
            </a:prstGeom>
            <a:noFill/>
            <a:ln>
              <a:noFill/>
            </a:ln>
          </p:spPr>
        </p:pic>
        <p:pic>
          <p:nvPicPr>
            <p:cNvPr id="264" name="Google Shape;264;p20"/>
            <p:cNvPicPr preferRelativeResize="0"/>
            <p:nvPr/>
          </p:nvPicPr>
          <p:blipFill>
            <a:blip r:embed="rId17">
              <a:alphaModFix/>
            </a:blip>
            <a:stretch>
              <a:fillRect/>
            </a:stretch>
          </p:blipFill>
          <p:spPr>
            <a:xfrm>
              <a:off x="6257145" y="3731602"/>
              <a:ext cx="711450" cy="122400"/>
            </a:xfrm>
            <a:prstGeom prst="rect">
              <a:avLst/>
            </a:prstGeom>
            <a:noFill/>
            <a:ln>
              <a:noFill/>
            </a:ln>
          </p:spPr>
        </p:pic>
        <p:sp>
          <p:nvSpPr>
            <p:cNvPr id="265" name="Google Shape;265;p20"/>
            <p:cNvSpPr/>
            <p:nvPr/>
          </p:nvSpPr>
          <p:spPr>
            <a:xfrm rot="5400000">
              <a:off x="3328079" y="3953398"/>
              <a:ext cx="534600" cy="441300"/>
            </a:xfrm>
            <a:prstGeom prst="triangle">
              <a:avLst>
                <a:gd fmla="val 50000" name="adj"/>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grpSp>
          <p:nvGrpSpPr>
            <p:cNvPr id="266" name="Google Shape;266;p20"/>
            <p:cNvGrpSpPr/>
            <p:nvPr/>
          </p:nvGrpSpPr>
          <p:grpSpPr>
            <a:xfrm>
              <a:off x="4553496" y="3922198"/>
              <a:ext cx="527700" cy="503700"/>
              <a:chOff x="5772119" y="1866775"/>
              <a:chExt cx="527700" cy="503700"/>
            </a:xfrm>
          </p:grpSpPr>
          <p:cxnSp>
            <p:nvCxnSpPr>
              <p:cNvPr id="267" name="Google Shape;267;p20"/>
              <p:cNvCxnSpPr/>
              <p:nvPr/>
            </p:nvCxnSpPr>
            <p:spPr>
              <a:xfrm>
                <a:off x="5772119" y="2370475"/>
                <a:ext cx="527700" cy="0"/>
              </a:xfrm>
              <a:prstGeom prst="straightConnector1">
                <a:avLst/>
              </a:prstGeom>
              <a:noFill/>
              <a:ln cap="flat" cmpd="sng" w="19050">
                <a:solidFill>
                  <a:srgbClr val="000000"/>
                </a:solidFill>
                <a:prstDash val="solid"/>
                <a:round/>
                <a:headEnd len="sm" w="sm" type="none"/>
                <a:tailEnd len="med" w="med" type="triangle"/>
              </a:ln>
            </p:spPr>
          </p:cxnSp>
          <p:cxnSp>
            <p:nvCxnSpPr>
              <p:cNvPr id="268" name="Google Shape;268;p20"/>
              <p:cNvCxnSpPr/>
              <p:nvPr/>
            </p:nvCxnSpPr>
            <p:spPr>
              <a:xfrm rot="10800000">
                <a:off x="5779048" y="1866775"/>
                <a:ext cx="0" cy="503700"/>
              </a:xfrm>
              <a:prstGeom prst="straightConnector1">
                <a:avLst/>
              </a:prstGeom>
              <a:noFill/>
              <a:ln cap="flat" cmpd="sng" w="19050">
                <a:solidFill>
                  <a:srgbClr val="000000"/>
                </a:solidFill>
                <a:prstDash val="solid"/>
                <a:round/>
                <a:headEnd len="sm" w="sm" type="none"/>
                <a:tailEnd len="med" w="med" type="triangle"/>
              </a:ln>
            </p:spPr>
          </p:cxnSp>
          <p:cxnSp>
            <p:nvCxnSpPr>
              <p:cNvPr id="269" name="Google Shape;269;p20"/>
              <p:cNvCxnSpPr/>
              <p:nvPr/>
            </p:nvCxnSpPr>
            <p:spPr>
              <a:xfrm>
                <a:off x="5779048" y="2051461"/>
                <a:ext cx="302400" cy="0"/>
              </a:xfrm>
              <a:prstGeom prst="straightConnector1">
                <a:avLst/>
              </a:prstGeom>
              <a:noFill/>
              <a:ln cap="flat" cmpd="sng" w="19050">
                <a:solidFill>
                  <a:srgbClr val="000000"/>
                </a:solidFill>
                <a:prstDash val="solid"/>
                <a:round/>
                <a:headEnd len="sm" w="sm" type="none"/>
                <a:tailEnd len="sm" w="sm" type="none"/>
              </a:ln>
            </p:spPr>
          </p:cxnSp>
          <p:cxnSp>
            <p:nvCxnSpPr>
              <p:cNvPr id="270" name="Google Shape;270;p20"/>
              <p:cNvCxnSpPr/>
              <p:nvPr/>
            </p:nvCxnSpPr>
            <p:spPr>
              <a:xfrm>
                <a:off x="6082549" y="2046688"/>
                <a:ext cx="0" cy="318900"/>
              </a:xfrm>
              <a:prstGeom prst="straightConnector1">
                <a:avLst/>
              </a:prstGeom>
              <a:noFill/>
              <a:ln cap="flat" cmpd="sng" w="19050">
                <a:solidFill>
                  <a:srgbClr val="000000"/>
                </a:solidFill>
                <a:prstDash val="solid"/>
                <a:round/>
                <a:headEnd len="sm" w="sm" type="none"/>
                <a:tailEnd len="sm" w="sm" type="none"/>
              </a:ln>
            </p:spPr>
          </p:cxnSp>
        </p:grpSp>
        <p:sp>
          <p:nvSpPr>
            <p:cNvPr id="271" name="Google Shape;271;p20"/>
            <p:cNvSpPr/>
            <p:nvPr/>
          </p:nvSpPr>
          <p:spPr>
            <a:xfrm>
              <a:off x="5714494" y="3956998"/>
              <a:ext cx="442500" cy="434100"/>
            </a:xfrm>
            <a:prstGeom prst="rect">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sz="1100">
                  <a:solidFill>
                    <a:srgbClr val="000000"/>
                  </a:solidFill>
                  <a:latin typeface="Arial"/>
                  <a:ea typeface="Arial"/>
                  <a:cs typeface="Arial"/>
                  <a:sym typeface="Arial"/>
                </a:rPr>
                <a:t>ADC</a:t>
              </a:r>
              <a:endParaRPr b="1" sz="1100">
                <a:solidFill>
                  <a:srgbClr val="000000"/>
                </a:solidFill>
                <a:latin typeface="Arial"/>
                <a:ea typeface="Arial"/>
                <a:cs typeface="Arial"/>
                <a:sym typeface="Arial"/>
              </a:endParaRPr>
            </a:p>
          </p:txBody>
        </p:sp>
        <p:cxnSp>
          <p:nvCxnSpPr>
            <p:cNvPr id="272" name="Google Shape;272;p20"/>
            <p:cNvCxnSpPr/>
            <p:nvPr/>
          </p:nvCxnSpPr>
          <p:spPr>
            <a:xfrm>
              <a:off x="3924646" y="4174048"/>
              <a:ext cx="527400" cy="0"/>
            </a:xfrm>
            <a:prstGeom prst="straightConnector1">
              <a:avLst/>
            </a:prstGeom>
            <a:noFill/>
            <a:ln cap="flat" cmpd="sng" w="9525">
              <a:solidFill>
                <a:schemeClr val="dk2"/>
              </a:solidFill>
              <a:prstDash val="solid"/>
              <a:round/>
              <a:headEnd len="med" w="med" type="none"/>
              <a:tailEnd len="med" w="med" type="triangle"/>
            </a:ln>
          </p:spPr>
        </p:cxnSp>
        <p:cxnSp>
          <p:nvCxnSpPr>
            <p:cNvPr id="273" name="Google Shape;273;p20"/>
            <p:cNvCxnSpPr/>
            <p:nvPr/>
          </p:nvCxnSpPr>
          <p:spPr>
            <a:xfrm>
              <a:off x="5068206" y="4174048"/>
              <a:ext cx="527400" cy="0"/>
            </a:xfrm>
            <a:prstGeom prst="straightConnector1">
              <a:avLst/>
            </a:prstGeom>
            <a:noFill/>
            <a:ln cap="flat" cmpd="sng" w="9525">
              <a:solidFill>
                <a:schemeClr val="dk2"/>
              </a:solidFill>
              <a:prstDash val="solid"/>
              <a:round/>
              <a:headEnd len="med" w="med" type="none"/>
              <a:tailEnd len="med" w="med" type="triangle"/>
            </a:ln>
          </p:spPr>
        </p:cxnSp>
        <p:cxnSp>
          <p:nvCxnSpPr>
            <p:cNvPr id="274" name="Google Shape;274;p20"/>
            <p:cNvCxnSpPr/>
            <p:nvPr/>
          </p:nvCxnSpPr>
          <p:spPr>
            <a:xfrm>
              <a:off x="6319823" y="4174048"/>
              <a:ext cx="527400" cy="0"/>
            </a:xfrm>
            <a:prstGeom prst="straightConnector1">
              <a:avLst/>
            </a:prstGeom>
            <a:noFill/>
            <a:ln cap="flat" cmpd="sng" w="9525">
              <a:solidFill>
                <a:schemeClr val="dk2"/>
              </a:solidFill>
              <a:prstDash val="solid"/>
              <a:round/>
              <a:headEnd len="med" w="med" type="none"/>
              <a:tailEnd len="med" w="med" type="triangle"/>
            </a:ln>
          </p:spPr>
        </p:cxnSp>
        <p:sp>
          <p:nvSpPr>
            <p:cNvPr id="275" name="Google Shape;275;p20"/>
            <p:cNvSpPr/>
            <p:nvPr/>
          </p:nvSpPr>
          <p:spPr>
            <a:xfrm>
              <a:off x="6418324" y="3151475"/>
              <a:ext cx="2301000" cy="305700"/>
            </a:xfrm>
            <a:prstGeom prst="chevron">
              <a:avLst>
                <a:gd fmla="val 50000"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Digital</a:t>
              </a:r>
              <a:r>
                <a:rPr lang="en"/>
                <a:t> signal</a:t>
              </a:r>
              <a:endParaRPr/>
            </a:p>
          </p:txBody>
        </p:sp>
      </p:grpSp>
      <p:grpSp>
        <p:nvGrpSpPr>
          <p:cNvPr id="276" name="Google Shape;276;p20"/>
          <p:cNvGrpSpPr/>
          <p:nvPr/>
        </p:nvGrpSpPr>
        <p:grpSpPr>
          <a:xfrm>
            <a:off x="7109873" y="1263738"/>
            <a:ext cx="1981017" cy="1126713"/>
            <a:chOff x="7109873" y="1263738"/>
            <a:chExt cx="1981017" cy="1126713"/>
          </a:xfrm>
        </p:grpSpPr>
        <p:sp>
          <p:nvSpPr>
            <p:cNvPr id="277" name="Google Shape;277;p20"/>
            <p:cNvSpPr/>
            <p:nvPr/>
          </p:nvSpPr>
          <p:spPr>
            <a:xfrm>
              <a:off x="7109873" y="1797650"/>
              <a:ext cx="916500" cy="592800"/>
            </a:xfrm>
            <a:prstGeom prst="rightArrow">
              <a:avLst>
                <a:gd fmla="val 50000" name="adj1"/>
                <a:gd fmla="val 50000" name="adj2"/>
              </a:avLst>
            </a:prstGeom>
            <a:solidFill>
              <a:srgbClr val="FFE599"/>
            </a:solidFill>
            <a:ln>
              <a:noFill/>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a:t>Output</a:t>
              </a:r>
              <a:endParaRPr b="1" sz="1400"/>
            </a:p>
          </p:txBody>
        </p:sp>
        <p:sp>
          <p:nvSpPr>
            <p:cNvPr id="278" name="Google Shape;278;p20"/>
            <p:cNvSpPr txBox="1"/>
            <p:nvPr/>
          </p:nvSpPr>
          <p:spPr>
            <a:xfrm>
              <a:off x="7165223" y="1263738"/>
              <a:ext cx="15342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Measurement</a:t>
              </a:r>
              <a:endParaRPr i="1" sz="1800">
                <a:latin typeface="Calibri"/>
                <a:ea typeface="Calibri"/>
                <a:cs typeface="Calibri"/>
                <a:sym typeface="Calibri"/>
              </a:endParaRPr>
            </a:p>
          </p:txBody>
        </p:sp>
        <p:sp>
          <p:nvSpPr>
            <p:cNvPr id="279" name="Google Shape;279;p20"/>
            <p:cNvSpPr txBox="1"/>
            <p:nvPr/>
          </p:nvSpPr>
          <p:spPr>
            <a:xfrm>
              <a:off x="7979389" y="1937125"/>
              <a:ext cx="1111500" cy="2538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600">
                  <a:solidFill>
                    <a:srgbClr val="000000"/>
                  </a:solidFill>
                  <a:latin typeface="Consolas"/>
                  <a:ea typeface="Consolas"/>
                  <a:cs typeface="Consolas"/>
                  <a:sym typeface="Consolas"/>
                </a:rPr>
                <a:t>0101</a:t>
              </a:r>
              <a:r>
                <a:rPr lang="en" sz="1600">
                  <a:latin typeface="Consolas"/>
                  <a:ea typeface="Consolas"/>
                  <a:cs typeface="Consolas"/>
                  <a:sym typeface="Consolas"/>
                </a:rPr>
                <a:t>...</a:t>
              </a:r>
              <a:endParaRPr sz="1600">
                <a:solidFill>
                  <a:srgbClr val="000000"/>
                </a:solidFill>
                <a:latin typeface="Consolas"/>
                <a:ea typeface="Consolas"/>
                <a:cs typeface="Consolas"/>
                <a:sym typeface="Consolas"/>
              </a:endParaRPr>
            </a:p>
          </p:txBody>
        </p:sp>
      </p:grpSp>
      <p:grpSp>
        <p:nvGrpSpPr>
          <p:cNvPr id="280" name="Google Shape;280;p20"/>
          <p:cNvGrpSpPr/>
          <p:nvPr/>
        </p:nvGrpSpPr>
        <p:grpSpPr>
          <a:xfrm>
            <a:off x="1808775" y="1639025"/>
            <a:ext cx="5075564" cy="1333800"/>
            <a:chOff x="1808775" y="1639025"/>
            <a:chExt cx="5075564" cy="1333800"/>
          </a:xfrm>
        </p:grpSpPr>
        <p:sp>
          <p:nvSpPr>
            <p:cNvPr id="281" name="Google Shape;281;p20"/>
            <p:cNvSpPr/>
            <p:nvPr/>
          </p:nvSpPr>
          <p:spPr>
            <a:xfrm>
              <a:off x="6032039" y="1639025"/>
              <a:ext cx="852300" cy="1333800"/>
            </a:xfrm>
            <a:prstGeom prst="rect">
              <a:avLst/>
            </a:prstGeom>
            <a:solidFill>
              <a:srgbClr val="A7D9FB"/>
            </a:solid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282" name="Google Shape;282;p20"/>
            <p:cNvSpPr/>
            <p:nvPr/>
          </p:nvSpPr>
          <p:spPr>
            <a:xfrm>
              <a:off x="4963689" y="1639125"/>
              <a:ext cx="852300" cy="1319400"/>
            </a:xfrm>
            <a:prstGeom prst="rect">
              <a:avLst/>
            </a:prstGeom>
            <a:solidFill>
              <a:srgbClr val="A7D9FB"/>
            </a:solid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pic>
          <p:nvPicPr>
            <p:cNvPr id="283" name="Google Shape;283;p20"/>
            <p:cNvPicPr preferRelativeResize="0"/>
            <p:nvPr/>
          </p:nvPicPr>
          <p:blipFill rotWithShape="1">
            <a:blip r:embed="rId18">
              <a:alphaModFix/>
            </a:blip>
            <a:srcRect b="29803" l="14057" r="13776" t="30758"/>
            <a:stretch/>
          </p:blipFill>
          <p:spPr>
            <a:xfrm>
              <a:off x="3457772" y="1718929"/>
              <a:ext cx="368578" cy="234504"/>
            </a:xfrm>
            <a:prstGeom prst="rect">
              <a:avLst/>
            </a:prstGeom>
            <a:noFill/>
            <a:ln>
              <a:noFill/>
            </a:ln>
          </p:spPr>
        </p:pic>
        <p:sp>
          <p:nvSpPr>
            <p:cNvPr id="284" name="Google Shape;284;p20"/>
            <p:cNvSpPr/>
            <p:nvPr/>
          </p:nvSpPr>
          <p:spPr>
            <a:xfrm>
              <a:off x="1808775" y="1639031"/>
              <a:ext cx="1589700" cy="1319400"/>
            </a:xfrm>
            <a:prstGeom prst="rect">
              <a:avLst/>
            </a:prstGeom>
            <a:solidFill>
              <a:srgbClr val="A7D9FB"/>
            </a:solid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pic>
          <p:nvPicPr>
            <p:cNvPr descr="mage result for sensor  cartoon" id="285" name="Google Shape;285;p20"/>
            <p:cNvPicPr preferRelativeResize="0"/>
            <p:nvPr/>
          </p:nvPicPr>
          <p:blipFill rotWithShape="1">
            <a:blip r:embed="rId19">
              <a:alphaModFix/>
            </a:blip>
            <a:srcRect b="0" l="0" r="0" t="0"/>
            <a:stretch/>
          </p:blipFill>
          <p:spPr>
            <a:xfrm>
              <a:off x="2462351" y="1875328"/>
              <a:ext cx="302474" cy="455498"/>
            </a:xfrm>
            <a:prstGeom prst="rect">
              <a:avLst/>
            </a:prstGeom>
            <a:noFill/>
            <a:ln>
              <a:noFill/>
            </a:ln>
          </p:spPr>
        </p:pic>
        <p:pic>
          <p:nvPicPr>
            <p:cNvPr descr="“microphone icon”的图片搜索结果" id="286" name="Google Shape;286;p20"/>
            <p:cNvPicPr preferRelativeResize="0"/>
            <p:nvPr/>
          </p:nvPicPr>
          <p:blipFill rotWithShape="1">
            <a:blip r:embed="rId4">
              <a:alphaModFix/>
            </a:blip>
            <a:srcRect b="0" l="0" r="0" t="0"/>
            <a:stretch/>
          </p:blipFill>
          <p:spPr>
            <a:xfrm>
              <a:off x="1888312" y="1863850"/>
              <a:ext cx="473900" cy="473900"/>
            </a:xfrm>
            <a:prstGeom prst="rect">
              <a:avLst/>
            </a:prstGeom>
            <a:noFill/>
            <a:ln>
              <a:noFill/>
            </a:ln>
          </p:spPr>
        </p:pic>
        <p:pic>
          <p:nvPicPr>
            <p:cNvPr descr="mage result for temperature sensor  cartoon" id="287" name="Google Shape;287;p20"/>
            <p:cNvPicPr preferRelativeResize="0"/>
            <p:nvPr/>
          </p:nvPicPr>
          <p:blipFill rotWithShape="1">
            <a:blip r:embed="rId20">
              <a:alphaModFix/>
            </a:blip>
            <a:srcRect b="0" l="0" r="0" t="0"/>
            <a:stretch/>
          </p:blipFill>
          <p:spPr>
            <a:xfrm>
              <a:off x="2868923" y="1899305"/>
              <a:ext cx="433000" cy="433000"/>
            </a:xfrm>
            <a:prstGeom prst="rect">
              <a:avLst/>
            </a:prstGeom>
            <a:noFill/>
            <a:ln>
              <a:noFill/>
            </a:ln>
          </p:spPr>
        </p:pic>
        <p:sp>
          <p:nvSpPr>
            <p:cNvPr id="288" name="Google Shape;288;p20"/>
            <p:cNvSpPr/>
            <p:nvPr/>
          </p:nvSpPr>
          <p:spPr>
            <a:xfrm>
              <a:off x="3885664" y="1639025"/>
              <a:ext cx="852300" cy="1319400"/>
            </a:xfrm>
            <a:prstGeom prst="rect">
              <a:avLst/>
            </a:prstGeom>
            <a:solidFill>
              <a:srgbClr val="A7D9FB"/>
            </a:solid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289" name="Google Shape;289;p20"/>
            <p:cNvSpPr/>
            <p:nvPr/>
          </p:nvSpPr>
          <p:spPr>
            <a:xfrm rot="5400000">
              <a:off x="4060193" y="1844306"/>
              <a:ext cx="534600" cy="441300"/>
            </a:xfrm>
            <a:prstGeom prst="triangle">
              <a:avLst>
                <a:gd fmla="val 50000" name="adj"/>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grpSp>
          <p:nvGrpSpPr>
            <p:cNvPr id="290" name="Google Shape;290;p20"/>
            <p:cNvGrpSpPr/>
            <p:nvPr/>
          </p:nvGrpSpPr>
          <p:grpSpPr>
            <a:xfrm>
              <a:off x="5217108" y="1790575"/>
              <a:ext cx="527700" cy="503700"/>
              <a:chOff x="5772119" y="1866775"/>
              <a:chExt cx="527700" cy="503700"/>
            </a:xfrm>
          </p:grpSpPr>
          <p:cxnSp>
            <p:nvCxnSpPr>
              <p:cNvPr id="291" name="Google Shape;291;p20"/>
              <p:cNvCxnSpPr/>
              <p:nvPr/>
            </p:nvCxnSpPr>
            <p:spPr>
              <a:xfrm>
                <a:off x="5772119" y="2370475"/>
                <a:ext cx="527700" cy="0"/>
              </a:xfrm>
              <a:prstGeom prst="straightConnector1">
                <a:avLst/>
              </a:prstGeom>
              <a:noFill/>
              <a:ln cap="flat" cmpd="sng" w="19050">
                <a:solidFill>
                  <a:srgbClr val="000000"/>
                </a:solidFill>
                <a:prstDash val="solid"/>
                <a:round/>
                <a:headEnd len="sm" w="sm" type="none"/>
                <a:tailEnd len="med" w="med" type="triangle"/>
              </a:ln>
            </p:spPr>
          </p:cxnSp>
          <p:cxnSp>
            <p:nvCxnSpPr>
              <p:cNvPr id="292" name="Google Shape;292;p20"/>
              <p:cNvCxnSpPr/>
              <p:nvPr/>
            </p:nvCxnSpPr>
            <p:spPr>
              <a:xfrm rot="10800000">
                <a:off x="5779048" y="1866775"/>
                <a:ext cx="0" cy="503700"/>
              </a:xfrm>
              <a:prstGeom prst="straightConnector1">
                <a:avLst/>
              </a:prstGeom>
              <a:noFill/>
              <a:ln cap="flat" cmpd="sng" w="19050">
                <a:solidFill>
                  <a:srgbClr val="000000"/>
                </a:solidFill>
                <a:prstDash val="solid"/>
                <a:round/>
                <a:headEnd len="sm" w="sm" type="none"/>
                <a:tailEnd len="med" w="med" type="triangle"/>
              </a:ln>
            </p:spPr>
          </p:cxnSp>
          <p:cxnSp>
            <p:nvCxnSpPr>
              <p:cNvPr id="293" name="Google Shape;293;p20"/>
              <p:cNvCxnSpPr/>
              <p:nvPr/>
            </p:nvCxnSpPr>
            <p:spPr>
              <a:xfrm>
                <a:off x="5779048" y="2051461"/>
                <a:ext cx="302400" cy="0"/>
              </a:xfrm>
              <a:prstGeom prst="straightConnector1">
                <a:avLst/>
              </a:prstGeom>
              <a:noFill/>
              <a:ln cap="flat" cmpd="sng" w="19050">
                <a:solidFill>
                  <a:srgbClr val="000000"/>
                </a:solidFill>
                <a:prstDash val="solid"/>
                <a:round/>
                <a:headEnd len="sm" w="sm" type="none"/>
                <a:tailEnd len="sm" w="sm" type="none"/>
              </a:ln>
            </p:spPr>
          </p:cxnSp>
          <p:cxnSp>
            <p:nvCxnSpPr>
              <p:cNvPr id="294" name="Google Shape;294;p20"/>
              <p:cNvCxnSpPr/>
              <p:nvPr/>
            </p:nvCxnSpPr>
            <p:spPr>
              <a:xfrm>
                <a:off x="6082549" y="2046688"/>
                <a:ext cx="0" cy="318900"/>
              </a:xfrm>
              <a:prstGeom prst="straightConnector1">
                <a:avLst/>
              </a:prstGeom>
              <a:noFill/>
              <a:ln cap="flat" cmpd="sng" w="19050">
                <a:solidFill>
                  <a:srgbClr val="000000"/>
                </a:solidFill>
                <a:prstDash val="solid"/>
                <a:round/>
                <a:headEnd len="sm" w="sm" type="none"/>
                <a:tailEnd len="sm" w="sm" type="none"/>
              </a:ln>
            </p:spPr>
          </p:cxnSp>
        </p:grpSp>
        <p:sp>
          <p:nvSpPr>
            <p:cNvPr id="295" name="Google Shape;295;p20"/>
            <p:cNvSpPr/>
            <p:nvPr/>
          </p:nvSpPr>
          <p:spPr>
            <a:xfrm>
              <a:off x="6226283" y="1840535"/>
              <a:ext cx="442500" cy="434100"/>
            </a:xfrm>
            <a:prstGeom prst="rect">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sz="1100">
                  <a:solidFill>
                    <a:srgbClr val="000000"/>
                  </a:solidFill>
                  <a:latin typeface="Arial"/>
                  <a:ea typeface="Arial"/>
                  <a:cs typeface="Arial"/>
                  <a:sym typeface="Arial"/>
                </a:rPr>
                <a:t>ADC</a:t>
              </a:r>
              <a:endParaRPr b="1" sz="1100">
                <a:solidFill>
                  <a:srgbClr val="000000"/>
                </a:solidFill>
                <a:latin typeface="Arial"/>
                <a:ea typeface="Arial"/>
                <a:cs typeface="Arial"/>
                <a:sym typeface="Arial"/>
              </a:endParaRPr>
            </a:p>
          </p:txBody>
        </p:sp>
        <p:sp>
          <p:nvSpPr>
            <p:cNvPr id="296" name="Google Shape;296;p20"/>
            <p:cNvSpPr/>
            <p:nvPr/>
          </p:nvSpPr>
          <p:spPr>
            <a:xfrm>
              <a:off x="3953189" y="2522428"/>
              <a:ext cx="852300" cy="2076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200">
                  <a:solidFill>
                    <a:srgbClr val="000000"/>
                  </a:solidFill>
                </a:rPr>
                <a:t>Amplifier</a:t>
              </a:r>
              <a:endParaRPr sz="1200">
                <a:solidFill>
                  <a:srgbClr val="000000"/>
                </a:solidFill>
              </a:endParaRPr>
            </a:p>
          </p:txBody>
        </p:sp>
        <p:sp>
          <p:nvSpPr>
            <p:cNvPr id="297" name="Google Shape;297;p20"/>
            <p:cNvSpPr/>
            <p:nvPr/>
          </p:nvSpPr>
          <p:spPr>
            <a:xfrm>
              <a:off x="4963676" y="2518510"/>
              <a:ext cx="852300" cy="3462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200">
                  <a:solidFill>
                    <a:srgbClr val="000000"/>
                  </a:solidFill>
                </a:rPr>
                <a:t>Filter</a:t>
              </a:r>
              <a:endParaRPr sz="1200">
                <a:solidFill>
                  <a:srgbClr val="000000"/>
                </a:solidFill>
              </a:endParaRPr>
            </a:p>
          </p:txBody>
        </p:sp>
        <p:cxnSp>
          <p:nvCxnSpPr>
            <p:cNvPr id="298" name="Google Shape;298;p20"/>
            <p:cNvCxnSpPr/>
            <p:nvPr/>
          </p:nvCxnSpPr>
          <p:spPr>
            <a:xfrm>
              <a:off x="4737150" y="2062600"/>
              <a:ext cx="224700" cy="0"/>
            </a:xfrm>
            <a:prstGeom prst="straightConnector1">
              <a:avLst/>
            </a:prstGeom>
            <a:noFill/>
            <a:ln cap="flat" cmpd="sng" w="19050">
              <a:solidFill>
                <a:srgbClr val="000000"/>
              </a:solidFill>
              <a:prstDash val="solid"/>
              <a:round/>
              <a:headEnd len="sm" w="sm" type="none"/>
              <a:tailEnd len="med" w="med" type="triangle"/>
            </a:ln>
          </p:spPr>
        </p:cxnSp>
        <p:cxnSp>
          <p:nvCxnSpPr>
            <p:cNvPr id="299" name="Google Shape;299;p20"/>
            <p:cNvCxnSpPr/>
            <p:nvPr/>
          </p:nvCxnSpPr>
          <p:spPr>
            <a:xfrm>
              <a:off x="5817175" y="2064950"/>
              <a:ext cx="235200" cy="0"/>
            </a:xfrm>
            <a:prstGeom prst="straightConnector1">
              <a:avLst/>
            </a:prstGeom>
            <a:noFill/>
            <a:ln cap="flat" cmpd="sng" w="19050">
              <a:solidFill>
                <a:srgbClr val="000000"/>
              </a:solidFill>
              <a:prstDash val="solid"/>
              <a:round/>
              <a:headEnd len="sm" w="sm" type="none"/>
              <a:tailEnd len="med" w="med" type="triangle"/>
            </a:ln>
          </p:spPr>
        </p:cxnSp>
        <p:sp>
          <p:nvSpPr>
            <p:cNvPr id="300" name="Google Shape;300;p20"/>
            <p:cNvSpPr/>
            <p:nvPr/>
          </p:nvSpPr>
          <p:spPr>
            <a:xfrm>
              <a:off x="6050387" y="2329796"/>
              <a:ext cx="786600" cy="4848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200">
                  <a:solidFill>
                    <a:srgbClr val="000000"/>
                  </a:solidFill>
                </a:rPr>
                <a:t>Analog to digital converter</a:t>
              </a:r>
              <a:endParaRPr sz="1200">
                <a:solidFill>
                  <a:srgbClr val="000000"/>
                </a:solidFill>
              </a:endParaRPr>
            </a:p>
          </p:txBody>
        </p:sp>
        <p:cxnSp>
          <p:nvCxnSpPr>
            <p:cNvPr id="301" name="Google Shape;301;p20"/>
            <p:cNvCxnSpPr/>
            <p:nvPr/>
          </p:nvCxnSpPr>
          <p:spPr>
            <a:xfrm>
              <a:off x="3419451" y="2064950"/>
              <a:ext cx="445200" cy="0"/>
            </a:xfrm>
            <a:prstGeom prst="straightConnector1">
              <a:avLst/>
            </a:prstGeom>
            <a:noFill/>
            <a:ln cap="flat" cmpd="sng" w="19050">
              <a:solidFill>
                <a:srgbClr val="000000"/>
              </a:solidFill>
              <a:prstDash val="solid"/>
              <a:round/>
              <a:headEnd len="sm" w="sm" type="none"/>
              <a:tailEnd len="med" w="med" type="triangle"/>
            </a:ln>
          </p:spPr>
        </p:cxnSp>
        <p:sp>
          <p:nvSpPr>
            <p:cNvPr id="302" name="Google Shape;302;p20"/>
            <p:cNvSpPr/>
            <p:nvPr/>
          </p:nvSpPr>
          <p:spPr>
            <a:xfrm>
              <a:off x="2149991" y="2526024"/>
              <a:ext cx="916500" cy="2076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200"/>
                <a:t>Transducer</a:t>
              </a:r>
              <a:endParaRPr sz="1200">
                <a:solidFill>
                  <a:srgbClr val="000000"/>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1"/>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How do transduction attacks work?</a:t>
            </a:r>
            <a:endParaRPr/>
          </a:p>
        </p:txBody>
      </p:sp>
      <p:sp>
        <p:nvSpPr>
          <p:cNvPr id="309" name="Google Shape;309;p21"/>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310" name="Google Shape;310;p21"/>
          <p:cNvSpPr/>
          <p:nvPr/>
        </p:nvSpPr>
        <p:spPr>
          <a:xfrm>
            <a:off x="388998" y="1188442"/>
            <a:ext cx="368700" cy="1869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1"/>
          <p:cNvSpPr/>
          <p:nvPr/>
        </p:nvSpPr>
        <p:spPr>
          <a:xfrm>
            <a:off x="1723825" y="1225950"/>
            <a:ext cx="5260800" cy="1817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1"/>
          <p:cNvSpPr/>
          <p:nvPr/>
        </p:nvSpPr>
        <p:spPr>
          <a:xfrm>
            <a:off x="6032039" y="1639025"/>
            <a:ext cx="852300" cy="1333800"/>
          </a:xfrm>
          <a:prstGeom prst="rect">
            <a:avLst/>
          </a:prstGeom>
          <a:solidFill>
            <a:srgbClr val="A7D9FB"/>
          </a:solid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313" name="Google Shape;313;p21"/>
          <p:cNvSpPr/>
          <p:nvPr/>
        </p:nvSpPr>
        <p:spPr>
          <a:xfrm>
            <a:off x="4963689" y="1639125"/>
            <a:ext cx="852300" cy="1319400"/>
          </a:xfrm>
          <a:prstGeom prst="rect">
            <a:avLst/>
          </a:prstGeom>
          <a:solidFill>
            <a:srgbClr val="A7D9FB"/>
          </a:solid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pic>
        <p:nvPicPr>
          <p:cNvPr id="314" name="Google Shape;314;p21"/>
          <p:cNvPicPr preferRelativeResize="0"/>
          <p:nvPr/>
        </p:nvPicPr>
        <p:blipFill rotWithShape="1">
          <a:blip r:embed="rId3">
            <a:alphaModFix/>
          </a:blip>
          <a:srcRect b="0" l="0" r="0" t="0"/>
          <a:stretch/>
        </p:blipFill>
        <p:spPr>
          <a:xfrm flipH="1">
            <a:off x="408664" y="1187354"/>
            <a:ext cx="340317" cy="305810"/>
          </a:xfrm>
          <a:prstGeom prst="rect">
            <a:avLst/>
          </a:prstGeom>
          <a:noFill/>
          <a:ln>
            <a:noFill/>
          </a:ln>
        </p:spPr>
      </p:pic>
      <p:pic>
        <p:nvPicPr>
          <p:cNvPr id="315" name="Google Shape;315;p21"/>
          <p:cNvPicPr preferRelativeResize="0"/>
          <p:nvPr/>
        </p:nvPicPr>
        <p:blipFill rotWithShape="1">
          <a:blip r:embed="rId4">
            <a:alphaModFix/>
          </a:blip>
          <a:srcRect b="0" l="0" r="0" t="0"/>
          <a:stretch/>
        </p:blipFill>
        <p:spPr>
          <a:xfrm>
            <a:off x="414545" y="2127697"/>
            <a:ext cx="340319" cy="305811"/>
          </a:xfrm>
          <a:prstGeom prst="rect">
            <a:avLst/>
          </a:prstGeom>
          <a:noFill/>
          <a:ln>
            <a:noFill/>
          </a:ln>
        </p:spPr>
      </p:pic>
      <p:pic>
        <p:nvPicPr>
          <p:cNvPr id="316" name="Google Shape;316;p21"/>
          <p:cNvPicPr preferRelativeResize="0"/>
          <p:nvPr/>
        </p:nvPicPr>
        <p:blipFill rotWithShape="1">
          <a:blip r:embed="rId5">
            <a:alphaModFix/>
          </a:blip>
          <a:srcRect b="0" l="0" r="0" t="0"/>
          <a:stretch/>
        </p:blipFill>
        <p:spPr>
          <a:xfrm>
            <a:off x="458135" y="1558020"/>
            <a:ext cx="251752" cy="226216"/>
          </a:xfrm>
          <a:prstGeom prst="rect">
            <a:avLst/>
          </a:prstGeom>
          <a:noFill/>
          <a:ln>
            <a:noFill/>
          </a:ln>
        </p:spPr>
      </p:pic>
      <p:pic>
        <p:nvPicPr>
          <p:cNvPr id="317" name="Google Shape;317;p21"/>
          <p:cNvPicPr preferRelativeResize="0"/>
          <p:nvPr/>
        </p:nvPicPr>
        <p:blipFill rotWithShape="1">
          <a:blip r:embed="rId6">
            <a:alphaModFix/>
          </a:blip>
          <a:srcRect b="0" l="0" r="0" t="0"/>
          <a:stretch/>
        </p:blipFill>
        <p:spPr>
          <a:xfrm>
            <a:off x="452447" y="1845681"/>
            <a:ext cx="251752" cy="226216"/>
          </a:xfrm>
          <a:prstGeom prst="rect">
            <a:avLst/>
          </a:prstGeom>
          <a:noFill/>
          <a:ln>
            <a:noFill/>
          </a:ln>
        </p:spPr>
      </p:pic>
      <p:pic>
        <p:nvPicPr>
          <p:cNvPr id="318" name="Google Shape;318;p21"/>
          <p:cNvPicPr preferRelativeResize="0"/>
          <p:nvPr/>
        </p:nvPicPr>
        <p:blipFill rotWithShape="1">
          <a:blip r:embed="rId7">
            <a:alphaModFix/>
          </a:blip>
          <a:srcRect b="0" l="0" r="0" t="0"/>
          <a:stretch/>
        </p:blipFill>
        <p:spPr>
          <a:xfrm>
            <a:off x="449798" y="2771318"/>
            <a:ext cx="269933" cy="242561"/>
          </a:xfrm>
          <a:prstGeom prst="rect">
            <a:avLst/>
          </a:prstGeom>
          <a:noFill/>
          <a:ln>
            <a:noFill/>
          </a:ln>
        </p:spPr>
      </p:pic>
      <p:pic>
        <p:nvPicPr>
          <p:cNvPr id="319" name="Google Shape;319;p21"/>
          <p:cNvPicPr preferRelativeResize="0"/>
          <p:nvPr/>
        </p:nvPicPr>
        <p:blipFill rotWithShape="1">
          <a:blip r:embed="rId8">
            <a:alphaModFix/>
          </a:blip>
          <a:srcRect b="29803" l="14057" r="13776" t="30758"/>
          <a:stretch/>
        </p:blipFill>
        <p:spPr>
          <a:xfrm>
            <a:off x="3457772" y="1718929"/>
            <a:ext cx="368578" cy="234504"/>
          </a:xfrm>
          <a:prstGeom prst="rect">
            <a:avLst/>
          </a:prstGeom>
          <a:noFill/>
          <a:ln>
            <a:noFill/>
          </a:ln>
        </p:spPr>
      </p:pic>
      <p:pic>
        <p:nvPicPr>
          <p:cNvPr id="320" name="Google Shape;320;p21"/>
          <p:cNvPicPr preferRelativeResize="0"/>
          <p:nvPr/>
        </p:nvPicPr>
        <p:blipFill rotWithShape="1">
          <a:blip r:embed="rId9">
            <a:alphaModFix/>
          </a:blip>
          <a:srcRect b="0" l="0" r="0" t="0"/>
          <a:stretch/>
        </p:blipFill>
        <p:spPr>
          <a:xfrm>
            <a:off x="479309" y="2489304"/>
            <a:ext cx="251743" cy="226217"/>
          </a:xfrm>
          <a:prstGeom prst="rect">
            <a:avLst/>
          </a:prstGeom>
          <a:noFill/>
          <a:ln>
            <a:noFill/>
          </a:ln>
        </p:spPr>
      </p:pic>
      <p:sp>
        <p:nvSpPr>
          <p:cNvPr id="321" name="Google Shape;321;p21"/>
          <p:cNvSpPr/>
          <p:nvPr/>
        </p:nvSpPr>
        <p:spPr>
          <a:xfrm>
            <a:off x="1808775" y="1639031"/>
            <a:ext cx="1589700" cy="1319400"/>
          </a:xfrm>
          <a:prstGeom prst="rect">
            <a:avLst/>
          </a:prstGeom>
          <a:solidFill>
            <a:srgbClr val="A7D9FB"/>
          </a:solid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pic>
        <p:nvPicPr>
          <p:cNvPr descr="mage result for sensor  cartoon" id="322" name="Google Shape;322;p21"/>
          <p:cNvPicPr preferRelativeResize="0"/>
          <p:nvPr/>
        </p:nvPicPr>
        <p:blipFill rotWithShape="1">
          <a:blip r:embed="rId10">
            <a:alphaModFix/>
          </a:blip>
          <a:srcRect b="0" l="0" r="0" t="0"/>
          <a:stretch/>
        </p:blipFill>
        <p:spPr>
          <a:xfrm>
            <a:off x="2462351" y="1875328"/>
            <a:ext cx="302474" cy="455498"/>
          </a:xfrm>
          <a:prstGeom prst="rect">
            <a:avLst/>
          </a:prstGeom>
          <a:noFill/>
          <a:ln>
            <a:noFill/>
          </a:ln>
        </p:spPr>
      </p:pic>
      <p:pic>
        <p:nvPicPr>
          <p:cNvPr descr="“microphone icon”的图片搜索结果" id="323" name="Google Shape;323;p21"/>
          <p:cNvPicPr preferRelativeResize="0"/>
          <p:nvPr/>
        </p:nvPicPr>
        <p:blipFill rotWithShape="1">
          <a:blip r:embed="rId11">
            <a:alphaModFix/>
          </a:blip>
          <a:srcRect b="0" l="0" r="0" t="0"/>
          <a:stretch/>
        </p:blipFill>
        <p:spPr>
          <a:xfrm>
            <a:off x="1888312" y="1863850"/>
            <a:ext cx="473900" cy="473900"/>
          </a:xfrm>
          <a:prstGeom prst="rect">
            <a:avLst/>
          </a:prstGeom>
          <a:noFill/>
          <a:ln>
            <a:noFill/>
          </a:ln>
        </p:spPr>
      </p:pic>
      <p:pic>
        <p:nvPicPr>
          <p:cNvPr descr="mage result for temperature sensor  cartoon" id="324" name="Google Shape;324;p21"/>
          <p:cNvPicPr preferRelativeResize="0"/>
          <p:nvPr/>
        </p:nvPicPr>
        <p:blipFill rotWithShape="1">
          <a:blip r:embed="rId12">
            <a:alphaModFix/>
          </a:blip>
          <a:srcRect b="0" l="0" r="0" t="0"/>
          <a:stretch/>
        </p:blipFill>
        <p:spPr>
          <a:xfrm>
            <a:off x="2868923" y="1899305"/>
            <a:ext cx="433000" cy="433000"/>
          </a:xfrm>
          <a:prstGeom prst="rect">
            <a:avLst/>
          </a:prstGeom>
          <a:noFill/>
          <a:ln>
            <a:noFill/>
          </a:ln>
        </p:spPr>
      </p:pic>
      <p:sp>
        <p:nvSpPr>
          <p:cNvPr id="325" name="Google Shape;325;p21"/>
          <p:cNvSpPr/>
          <p:nvPr/>
        </p:nvSpPr>
        <p:spPr>
          <a:xfrm>
            <a:off x="3885664" y="1639025"/>
            <a:ext cx="852300" cy="1319400"/>
          </a:xfrm>
          <a:prstGeom prst="rect">
            <a:avLst/>
          </a:prstGeom>
          <a:solidFill>
            <a:srgbClr val="A7D9FB"/>
          </a:solid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326" name="Google Shape;326;p21"/>
          <p:cNvSpPr/>
          <p:nvPr/>
        </p:nvSpPr>
        <p:spPr>
          <a:xfrm rot="5400000">
            <a:off x="4060193" y="1844306"/>
            <a:ext cx="534600" cy="441300"/>
          </a:xfrm>
          <a:prstGeom prst="triangle">
            <a:avLst>
              <a:gd fmla="val 50000" name="adj"/>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grpSp>
        <p:nvGrpSpPr>
          <p:cNvPr id="327" name="Google Shape;327;p21"/>
          <p:cNvGrpSpPr/>
          <p:nvPr/>
        </p:nvGrpSpPr>
        <p:grpSpPr>
          <a:xfrm>
            <a:off x="5217108" y="1790575"/>
            <a:ext cx="527700" cy="503700"/>
            <a:chOff x="5772119" y="1866775"/>
            <a:chExt cx="527700" cy="503700"/>
          </a:xfrm>
        </p:grpSpPr>
        <p:cxnSp>
          <p:nvCxnSpPr>
            <p:cNvPr id="328" name="Google Shape;328;p21"/>
            <p:cNvCxnSpPr/>
            <p:nvPr/>
          </p:nvCxnSpPr>
          <p:spPr>
            <a:xfrm>
              <a:off x="5772119" y="2370475"/>
              <a:ext cx="527700" cy="0"/>
            </a:xfrm>
            <a:prstGeom prst="straightConnector1">
              <a:avLst/>
            </a:prstGeom>
            <a:noFill/>
            <a:ln cap="flat" cmpd="sng" w="19050">
              <a:solidFill>
                <a:srgbClr val="000000"/>
              </a:solidFill>
              <a:prstDash val="solid"/>
              <a:round/>
              <a:headEnd len="sm" w="sm" type="none"/>
              <a:tailEnd len="med" w="med" type="triangle"/>
            </a:ln>
          </p:spPr>
        </p:cxnSp>
        <p:cxnSp>
          <p:nvCxnSpPr>
            <p:cNvPr id="329" name="Google Shape;329;p21"/>
            <p:cNvCxnSpPr/>
            <p:nvPr/>
          </p:nvCxnSpPr>
          <p:spPr>
            <a:xfrm rot="10800000">
              <a:off x="5779048" y="1866775"/>
              <a:ext cx="0" cy="503700"/>
            </a:xfrm>
            <a:prstGeom prst="straightConnector1">
              <a:avLst/>
            </a:prstGeom>
            <a:noFill/>
            <a:ln cap="flat" cmpd="sng" w="19050">
              <a:solidFill>
                <a:srgbClr val="000000"/>
              </a:solidFill>
              <a:prstDash val="solid"/>
              <a:round/>
              <a:headEnd len="sm" w="sm" type="none"/>
              <a:tailEnd len="med" w="med" type="triangle"/>
            </a:ln>
          </p:spPr>
        </p:cxnSp>
        <p:cxnSp>
          <p:nvCxnSpPr>
            <p:cNvPr id="330" name="Google Shape;330;p21"/>
            <p:cNvCxnSpPr/>
            <p:nvPr/>
          </p:nvCxnSpPr>
          <p:spPr>
            <a:xfrm>
              <a:off x="5779048" y="2051461"/>
              <a:ext cx="302400" cy="0"/>
            </a:xfrm>
            <a:prstGeom prst="straightConnector1">
              <a:avLst/>
            </a:prstGeom>
            <a:noFill/>
            <a:ln cap="flat" cmpd="sng" w="19050">
              <a:solidFill>
                <a:srgbClr val="000000"/>
              </a:solidFill>
              <a:prstDash val="solid"/>
              <a:round/>
              <a:headEnd len="sm" w="sm" type="none"/>
              <a:tailEnd len="sm" w="sm" type="none"/>
            </a:ln>
          </p:spPr>
        </p:cxnSp>
        <p:cxnSp>
          <p:nvCxnSpPr>
            <p:cNvPr id="331" name="Google Shape;331;p21"/>
            <p:cNvCxnSpPr/>
            <p:nvPr/>
          </p:nvCxnSpPr>
          <p:spPr>
            <a:xfrm>
              <a:off x="6082549" y="2046688"/>
              <a:ext cx="0" cy="318900"/>
            </a:xfrm>
            <a:prstGeom prst="straightConnector1">
              <a:avLst/>
            </a:prstGeom>
            <a:noFill/>
            <a:ln cap="flat" cmpd="sng" w="19050">
              <a:solidFill>
                <a:srgbClr val="000000"/>
              </a:solidFill>
              <a:prstDash val="solid"/>
              <a:round/>
              <a:headEnd len="sm" w="sm" type="none"/>
              <a:tailEnd len="sm" w="sm" type="none"/>
            </a:ln>
          </p:spPr>
        </p:cxnSp>
      </p:grpSp>
      <p:sp>
        <p:nvSpPr>
          <p:cNvPr id="332" name="Google Shape;332;p21"/>
          <p:cNvSpPr/>
          <p:nvPr/>
        </p:nvSpPr>
        <p:spPr>
          <a:xfrm>
            <a:off x="6226283" y="1840535"/>
            <a:ext cx="442500" cy="434100"/>
          </a:xfrm>
          <a:prstGeom prst="rect">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sz="1100">
                <a:solidFill>
                  <a:srgbClr val="000000"/>
                </a:solidFill>
                <a:latin typeface="Arial"/>
                <a:ea typeface="Arial"/>
                <a:cs typeface="Arial"/>
                <a:sym typeface="Arial"/>
              </a:rPr>
              <a:t>ADC</a:t>
            </a:r>
            <a:endParaRPr b="1" sz="1100">
              <a:solidFill>
                <a:srgbClr val="000000"/>
              </a:solidFill>
              <a:latin typeface="Arial"/>
              <a:ea typeface="Arial"/>
              <a:cs typeface="Arial"/>
              <a:sym typeface="Arial"/>
            </a:endParaRPr>
          </a:p>
        </p:txBody>
      </p:sp>
      <p:sp>
        <p:nvSpPr>
          <p:cNvPr id="333" name="Google Shape;333;p21"/>
          <p:cNvSpPr/>
          <p:nvPr/>
        </p:nvSpPr>
        <p:spPr>
          <a:xfrm>
            <a:off x="3953189" y="2522428"/>
            <a:ext cx="852300" cy="2076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200">
                <a:solidFill>
                  <a:srgbClr val="000000"/>
                </a:solidFill>
              </a:rPr>
              <a:t>Amplifier</a:t>
            </a:r>
            <a:endParaRPr sz="1200">
              <a:solidFill>
                <a:srgbClr val="000000"/>
              </a:solidFill>
            </a:endParaRPr>
          </a:p>
        </p:txBody>
      </p:sp>
      <p:sp>
        <p:nvSpPr>
          <p:cNvPr id="334" name="Google Shape;334;p21"/>
          <p:cNvSpPr/>
          <p:nvPr/>
        </p:nvSpPr>
        <p:spPr>
          <a:xfrm>
            <a:off x="4963676" y="2518510"/>
            <a:ext cx="852300" cy="3462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200">
                <a:solidFill>
                  <a:srgbClr val="000000"/>
                </a:solidFill>
              </a:rPr>
              <a:t>Filter</a:t>
            </a:r>
            <a:endParaRPr sz="1200">
              <a:solidFill>
                <a:srgbClr val="000000"/>
              </a:solidFill>
            </a:endParaRPr>
          </a:p>
        </p:txBody>
      </p:sp>
      <p:cxnSp>
        <p:nvCxnSpPr>
          <p:cNvPr id="335" name="Google Shape;335;p21"/>
          <p:cNvCxnSpPr/>
          <p:nvPr/>
        </p:nvCxnSpPr>
        <p:spPr>
          <a:xfrm>
            <a:off x="4737150" y="2062600"/>
            <a:ext cx="224700" cy="0"/>
          </a:xfrm>
          <a:prstGeom prst="straightConnector1">
            <a:avLst/>
          </a:prstGeom>
          <a:noFill/>
          <a:ln cap="flat" cmpd="sng" w="19050">
            <a:solidFill>
              <a:srgbClr val="000000"/>
            </a:solidFill>
            <a:prstDash val="solid"/>
            <a:round/>
            <a:headEnd len="sm" w="sm" type="none"/>
            <a:tailEnd len="med" w="med" type="triangle"/>
          </a:ln>
        </p:spPr>
      </p:cxnSp>
      <p:cxnSp>
        <p:nvCxnSpPr>
          <p:cNvPr id="336" name="Google Shape;336;p21"/>
          <p:cNvCxnSpPr/>
          <p:nvPr/>
        </p:nvCxnSpPr>
        <p:spPr>
          <a:xfrm>
            <a:off x="5817175" y="2064950"/>
            <a:ext cx="235200" cy="0"/>
          </a:xfrm>
          <a:prstGeom prst="straightConnector1">
            <a:avLst/>
          </a:prstGeom>
          <a:noFill/>
          <a:ln cap="flat" cmpd="sng" w="19050">
            <a:solidFill>
              <a:srgbClr val="000000"/>
            </a:solidFill>
            <a:prstDash val="solid"/>
            <a:round/>
            <a:headEnd len="sm" w="sm" type="none"/>
            <a:tailEnd len="med" w="med" type="triangle"/>
          </a:ln>
        </p:spPr>
      </p:cxnSp>
      <p:sp>
        <p:nvSpPr>
          <p:cNvPr id="337" name="Google Shape;337;p21"/>
          <p:cNvSpPr/>
          <p:nvPr/>
        </p:nvSpPr>
        <p:spPr>
          <a:xfrm>
            <a:off x="6050387" y="2329796"/>
            <a:ext cx="786600" cy="4848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200">
                <a:solidFill>
                  <a:srgbClr val="000000"/>
                </a:solidFill>
              </a:rPr>
              <a:t>Analog to digital converter</a:t>
            </a:r>
            <a:endParaRPr sz="1200">
              <a:solidFill>
                <a:srgbClr val="000000"/>
              </a:solidFill>
            </a:endParaRPr>
          </a:p>
        </p:txBody>
      </p:sp>
      <p:sp>
        <p:nvSpPr>
          <p:cNvPr id="338" name="Google Shape;338;p21"/>
          <p:cNvSpPr txBox="1"/>
          <p:nvPr/>
        </p:nvSpPr>
        <p:spPr>
          <a:xfrm>
            <a:off x="2753887" y="1225942"/>
            <a:ext cx="2985900" cy="3459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b="1" lang="en" sz="2000">
                <a:latin typeface="Calibri"/>
                <a:ea typeface="Calibri"/>
                <a:cs typeface="Calibri"/>
                <a:sym typeface="Calibri"/>
              </a:rPr>
              <a:t>Sensor</a:t>
            </a:r>
            <a:endParaRPr b="1" sz="2000">
              <a:solidFill>
                <a:srgbClr val="000000"/>
              </a:solidFill>
              <a:latin typeface="Calibri"/>
              <a:ea typeface="Calibri"/>
              <a:cs typeface="Calibri"/>
              <a:sym typeface="Calibri"/>
            </a:endParaRPr>
          </a:p>
        </p:txBody>
      </p:sp>
      <p:cxnSp>
        <p:nvCxnSpPr>
          <p:cNvPr id="339" name="Google Shape;339;p21"/>
          <p:cNvCxnSpPr/>
          <p:nvPr/>
        </p:nvCxnSpPr>
        <p:spPr>
          <a:xfrm>
            <a:off x="3419451" y="2064950"/>
            <a:ext cx="445200" cy="0"/>
          </a:xfrm>
          <a:prstGeom prst="straightConnector1">
            <a:avLst/>
          </a:prstGeom>
          <a:noFill/>
          <a:ln cap="flat" cmpd="sng" w="19050">
            <a:solidFill>
              <a:srgbClr val="000000"/>
            </a:solidFill>
            <a:prstDash val="solid"/>
            <a:round/>
            <a:headEnd len="sm" w="sm" type="none"/>
            <a:tailEnd len="med" w="med" type="triangle"/>
          </a:ln>
        </p:spPr>
      </p:cxnSp>
      <p:sp>
        <p:nvSpPr>
          <p:cNvPr id="340" name="Google Shape;340;p21"/>
          <p:cNvSpPr/>
          <p:nvPr/>
        </p:nvSpPr>
        <p:spPr>
          <a:xfrm>
            <a:off x="7109873" y="1797650"/>
            <a:ext cx="916500" cy="592800"/>
          </a:xfrm>
          <a:prstGeom prst="rightArrow">
            <a:avLst>
              <a:gd fmla="val 50000" name="adj1"/>
              <a:gd fmla="val 50000" name="adj2"/>
            </a:avLst>
          </a:prstGeom>
          <a:solidFill>
            <a:srgbClr val="FFE599"/>
          </a:solidFill>
          <a:ln>
            <a:noFill/>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a:t>Output</a:t>
            </a:r>
            <a:endParaRPr b="1" sz="1400"/>
          </a:p>
        </p:txBody>
      </p:sp>
      <p:sp>
        <p:nvSpPr>
          <p:cNvPr id="341" name="Google Shape;341;p21"/>
          <p:cNvSpPr txBox="1"/>
          <p:nvPr/>
        </p:nvSpPr>
        <p:spPr>
          <a:xfrm>
            <a:off x="7165223" y="1263738"/>
            <a:ext cx="15342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Measurement</a:t>
            </a:r>
            <a:endParaRPr i="1" sz="1800">
              <a:latin typeface="Calibri"/>
              <a:ea typeface="Calibri"/>
              <a:cs typeface="Calibri"/>
              <a:sym typeface="Calibri"/>
            </a:endParaRPr>
          </a:p>
        </p:txBody>
      </p:sp>
      <p:sp>
        <p:nvSpPr>
          <p:cNvPr id="342" name="Google Shape;342;p21"/>
          <p:cNvSpPr txBox="1"/>
          <p:nvPr/>
        </p:nvSpPr>
        <p:spPr>
          <a:xfrm>
            <a:off x="735014" y="1263750"/>
            <a:ext cx="9888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Stimulus</a:t>
            </a:r>
            <a:endParaRPr i="1" sz="1800">
              <a:latin typeface="Calibri"/>
              <a:ea typeface="Calibri"/>
              <a:cs typeface="Calibri"/>
              <a:sym typeface="Calibri"/>
            </a:endParaRPr>
          </a:p>
        </p:txBody>
      </p:sp>
      <p:sp>
        <p:nvSpPr>
          <p:cNvPr id="343" name="Google Shape;343;p21"/>
          <p:cNvSpPr txBox="1"/>
          <p:nvPr/>
        </p:nvSpPr>
        <p:spPr>
          <a:xfrm>
            <a:off x="7979389" y="1937125"/>
            <a:ext cx="1111500" cy="2538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600">
                <a:solidFill>
                  <a:srgbClr val="000000"/>
                </a:solidFill>
                <a:latin typeface="Consolas"/>
                <a:ea typeface="Consolas"/>
                <a:cs typeface="Consolas"/>
                <a:sym typeface="Consolas"/>
              </a:rPr>
              <a:t>0101</a:t>
            </a:r>
            <a:r>
              <a:rPr lang="en" sz="1600">
                <a:latin typeface="Consolas"/>
                <a:ea typeface="Consolas"/>
                <a:cs typeface="Consolas"/>
                <a:sym typeface="Consolas"/>
              </a:rPr>
              <a:t>...</a:t>
            </a:r>
            <a:endParaRPr sz="1600">
              <a:solidFill>
                <a:srgbClr val="000000"/>
              </a:solidFill>
              <a:latin typeface="Consolas"/>
              <a:ea typeface="Consolas"/>
              <a:cs typeface="Consolas"/>
              <a:sym typeface="Consolas"/>
            </a:endParaRPr>
          </a:p>
        </p:txBody>
      </p:sp>
      <p:sp>
        <p:nvSpPr>
          <p:cNvPr id="344" name="Google Shape;344;p21"/>
          <p:cNvSpPr/>
          <p:nvPr/>
        </p:nvSpPr>
        <p:spPr>
          <a:xfrm>
            <a:off x="2149991" y="2526024"/>
            <a:ext cx="916500" cy="2076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200"/>
              <a:t>Transducer</a:t>
            </a:r>
            <a:endParaRPr sz="1200">
              <a:solidFill>
                <a:srgbClr val="000000"/>
              </a:solidFill>
            </a:endParaRPr>
          </a:p>
        </p:txBody>
      </p:sp>
      <p:grpSp>
        <p:nvGrpSpPr>
          <p:cNvPr id="345" name="Google Shape;345;p21"/>
          <p:cNvGrpSpPr/>
          <p:nvPr/>
        </p:nvGrpSpPr>
        <p:grpSpPr>
          <a:xfrm>
            <a:off x="7513349" y="1990817"/>
            <a:ext cx="1367772" cy="898811"/>
            <a:chOff x="-713186" y="3462498"/>
            <a:chExt cx="1245240" cy="774036"/>
          </a:xfrm>
        </p:grpSpPr>
        <p:sp>
          <p:nvSpPr>
            <p:cNvPr id="346" name="Google Shape;346;p21"/>
            <p:cNvSpPr/>
            <p:nvPr/>
          </p:nvSpPr>
          <p:spPr>
            <a:xfrm>
              <a:off x="-713186" y="3462498"/>
              <a:ext cx="1245240" cy="774036"/>
            </a:xfrm>
            <a:prstGeom prst="irregularSeal2">
              <a:avLst/>
            </a:prstGeom>
            <a:solidFill>
              <a:srgbClr val="FFFFFF"/>
            </a:solidFill>
            <a:ln cap="flat" cmpd="sng" w="19050">
              <a:solidFill>
                <a:srgbClr val="F013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txBox="1"/>
            <p:nvPr/>
          </p:nvSpPr>
          <p:spPr>
            <a:xfrm>
              <a:off x="-544600" y="3716553"/>
              <a:ext cx="852300" cy="444000"/>
            </a:xfrm>
            <a:prstGeom prst="rect">
              <a:avLst/>
            </a:prstGeom>
            <a:noFill/>
            <a:ln>
              <a:noFill/>
            </a:ln>
          </p:spPr>
          <p:txBody>
            <a:bodyPr anchorCtr="0" anchor="t" bIns="34325" lIns="68650" spcFirstLastPara="1" rIns="68650" wrap="square" tIns="0">
              <a:noAutofit/>
            </a:bodyPr>
            <a:lstStyle/>
            <a:p>
              <a:pPr indent="0" lvl="0" marL="0" marR="0" rtl="0" algn="ctr">
                <a:spcBef>
                  <a:spcPts val="0"/>
                </a:spcBef>
                <a:spcAft>
                  <a:spcPts val="0"/>
                </a:spcAft>
                <a:buNone/>
              </a:pPr>
              <a:r>
                <a:rPr b="1" lang="en" sz="2000">
                  <a:solidFill>
                    <a:srgbClr val="F0134E"/>
                  </a:solidFill>
                  <a:latin typeface="Calibri"/>
                  <a:ea typeface="Calibri"/>
                  <a:cs typeface="Calibri"/>
                  <a:sym typeface="Calibri"/>
                </a:rPr>
                <a:t>FALSE</a:t>
              </a:r>
              <a:endParaRPr sz="2000">
                <a:solidFill>
                  <a:schemeClr val="accent4"/>
                </a:solidFill>
              </a:endParaRPr>
            </a:p>
          </p:txBody>
        </p:sp>
      </p:grpSp>
      <p:sp>
        <p:nvSpPr>
          <p:cNvPr id="348" name="Google Shape;348;p21"/>
          <p:cNvSpPr/>
          <p:nvPr/>
        </p:nvSpPr>
        <p:spPr>
          <a:xfrm>
            <a:off x="709875" y="3414044"/>
            <a:ext cx="7521000" cy="1141500"/>
          </a:xfrm>
          <a:prstGeom prst="roundRect">
            <a:avLst>
              <a:gd fmla="val 16667" name="adj"/>
            </a:avLst>
          </a:prstGeom>
          <a:noFill/>
          <a:ln cap="flat" cmpd="sng" w="19050">
            <a:solidFill>
              <a:srgbClr val="171C23"/>
            </a:solidFill>
            <a:prstDash val="dash"/>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pic>
        <p:nvPicPr>
          <p:cNvPr descr="elated image" id="349" name="Google Shape;349;p21"/>
          <p:cNvPicPr preferRelativeResize="0"/>
          <p:nvPr/>
        </p:nvPicPr>
        <p:blipFill rotWithShape="1">
          <a:blip r:embed="rId13">
            <a:alphaModFix/>
          </a:blip>
          <a:srcRect b="0" l="0" r="0" t="0"/>
          <a:stretch/>
        </p:blipFill>
        <p:spPr>
          <a:xfrm>
            <a:off x="5210351" y="3665283"/>
            <a:ext cx="1040973" cy="996552"/>
          </a:xfrm>
          <a:prstGeom prst="rect">
            <a:avLst/>
          </a:prstGeom>
          <a:noFill/>
          <a:ln>
            <a:noFill/>
          </a:ln>
        </p:spPr>
      </p:pic>
      <p:pic>
        <p:nvPicPr>
          <p:cNvPr descr="mage result for speaker  illustration" id="350" name="Google Shape;350;p21"/>
          <p:cNvPicPr preferRelativeResize="0"/>
          <p:nvPr/>
        </p:nvPicPr>
        <p:blipFill rotWithShape="1">
          <a:blip r:embed="rId14">
            <a:alphaModFix/>
          </a:blip>
          <a:srcRect b="7732" l="0" r="0" t="0"/>
          <a:stretch/>
        </p:blipFill>
        <p:spPr>
          <a:xfrm>
            <a:off x="4782000" y="3960700"/>
            <a:ext cx="444200" cy="409800"/>
          </a:xfrm>
          <a:prstGeom prst="rect">
            <a:avLst/>
          </a:prstGeom>
          <a:noFill/>
          <a:ln>
            <a:noFill/>
          </a:ln>
        </p:spPr>
      </p:pic>
      <p:sp>
        <p:nvSpPr>
          <p:cNvPr id="351" name="Google Shape;351;p21"/>
          <p:cNvSpPr txBox="1"/>
          <p:nvPr/>
        </p:nvSpPr>
        <p:spPr>
          <a:xfrm>
            <a:off x="1550025" y="3516522"/>
            <a:ext cx="1201500" cy="898800"/>
          </a:xfrm>
          <a:prstGeom prst="rect">
            <a:avLst/>
          </a:prstGeom>
          <a:noFill/>
          <a:ln>
            <a:noFill/>
          </a:ln>
        </p:spPr>
        <p:txBody>
          <a:bodyPr anchorCtr="0" anchor="t" bIns="34325" lIns="68650" spcFirstLastPara="1" rIns="68650" wrap="square" tIns="0">
            <a:noAutofit/>
          </a:bodyPr>
          <a:lstStyle/>
          <a:p>
            <a:pPr indent="0" lvl="0" marL="0" marR="0" rtl="0" algn="ctr">
              <a:spcBef>
                <a:spcPts val="0"/>
              </a:spcBef>
              <a:spcAft>
                <a:spcPts val="0"/>
              </a:spcAft>
              <a:buNone/>
            </a:pPr>
            <a:r>
              <a:rPr b="1" lang="en" sz="2000">
                <a:latin typeface="Calibri"/>
                <a:ea typeface="Calibri"/>
                <a:cs typeface="Calibri"/>
                <a:sym typeface="Calibri"/>
              </a:rPr>
              <a:t>M</a:t>
            </a:r>
            <a:r>
              <a:rPr b="1" lang="en" sz="2000">
                <a:latin typeface="Calibri"/>
                <a:ea typeface="Calibri"/>
                <a:cs typeface="Calibri"/>
                <a:sym typeface="Calibri"/>
              </a:rPr>
              <a:t>alicious</a:t>
            </a:r>
            <a:endParaRPr b="1" sz="2000">
              <a:latin typeface="Calibri"/>
              <a:ea typeface="Calibri"/>
              <a:cs typeface="Calibri"/>
              <a:sym typeface="Calibri"/>
            </a:endParaRPr>
          </a:p>
          <a:p>
            <a:pPr indent="0" lvl="0" marL="0" marR="0" rtl="0" algn="ctr">
              <a:spcBef>
                <a:spcPts val="0"/>
              </a:spcBef>
              <a:spcAft>
                <a:spcPts val="0"/>
              </a:spcAft>
              <a:buNone/>
            </a:pPr>
            <a:r>
              <a:rPr b="1" lang="en" sz="2000">
                <a:latin typeface="Calibri"/>
                <a:ea typeface="Calibri"/>
                <a:cs typeface="Calibri"/>
                <a:sym typeface="Calibri"/>
              </a:rPr>
              <a:t>Physical</a:t>
            </a:r>
            <a:endParaRPr b="1" sz="2000">
              <a:latin typeface="Calibri"/>
              <a:ea typeface="Calibri"/>
              <a:cs typeface="Calibri"/>
              <a:sym typeface="Calibri"/>
            </a:endParaRPr>
          </a:p>
          <a:p>
            <a:pPr indent="0" lvl="0" marL="0" marR="0" rtl="0" algn="ctr">
              <a:spcBef>
                <a:spcPts val="0"/>
              </a:spcBef>
              <a:spcAft>
                <a:spcPts val="0"/>
              </a:spcAft>
              <a:buNone/>
            </a:pPr>
            <a:r>
              <a:rPr b="1" lang="en" sz="2000">
                <a:latin typeface="Calibri"/>
                <a:ea typeface="Calibri"/>
                <a:cs typeface="Calibri"/>
                <a:sym typeface="Calibri"/>
              </a:rPr>
              <a:t>Signals</a:t>
            </a:r>
            <a:r>
              <a:rPr lang="en" sz="2000"/>
              <a:t> </a:t>
            </a:r>
            <a:endParaRPr sz="2000"/>
          </a:p>
        </p:txBody>
      </p:sp>
      <p:sp>
        <p:nvSpPr>
          <p:cNvPr id="352" name="Google Shape;352;p21"/>
          <p:cNvSpPr txBox="1"/>
          <p:nvPr/>
        </p:nvSpPr>
        <p:spPr>
          <a:xfrm>
            <a:off x="6585152" y="3540125"/>
            <a:ext cx="1877100" cy="8988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800">
                <a:solidFill>
                  <a:srgbClr val="000000"/>
                </a:solidFill>
                <a:latin typeface="Calibri"/>
                <a:ea typeface="Calibri"/>
                <a:cs typeface="Calibri"/>
                <a:sym typeface="Calibri"/>
              </a:rPr>
              <a:t>3. Light</a:t>
            </a:r>
            <a:endParaRPr sz="1100">
              <a:latin typeface="Calibri"/>
              <a:ea typeface="Calibri"/>
              <a:cs typeface="Calibri"/>
              <a:sym typeface="Calibri"/>
            </a:endParaRPr>
          </a:p>
          <a:p>
            <a:pPr indent="0" lvl="0" marL="0" marR="0" rtl="0" algn="l">
              <a:spcBef>
                <a:spcPts val="0"/>
              </a:spcBef>
              <a:spcAft>
                <a:spcPts val="0"/>
              </a:spcAft>
              <a:buNone/>
            </a:pPr>
            <a:r>
              <a:rPr lang="en" sz="1800">
                <a:solidFill>
                  <a:srgbClr val="000000"/>
                </a:solidFill>
                <a:latin typeface="Calibri"/>
                <a:ea typeface="Calibri"/>
                <a:cs typeface="Calibri"/>
                <a:sym typeface="Calibri"/>
              </a:rPr>
              <a:t>4. Magnet</a:t>
            </a:r>
            <a:endParaRPr sz="1100">
              <a:latin typeface="Calibri"/>
              <a:ea typeface="Calibri"/>
              <a:cs typeface="Calibri"/>
              <a:sym typeface="Calibri"/>
            </a:endParaRPr>
          </a:p>
          <a:p>
            <a:pPr indent="0" lvl="0" marL="0" marR="0" rtl="0" algn="l">
              <a:spcBef>
                <a:spcPts val="0"/>
              </a:spcBef>
              <a:spcAft>
                <a:spcPts val="0"/>
              </a:spcAft>
              <a:buNone/>
            </a:pPr>
            <a:r>
              <a:rPr lang="en" sz="1800">
                <a:solidFill>
                  <a:srgbClr val="000000"/>
                </a:solidFill>
                <a:latin typeface="Calibri"/>
                <a:ea typeface="Calibri"/>
                <a:cs typeface="Calibri"/>
                <a:sym typeface="Calibri"/>
              </a:rPr>
              <a:t>5. Heat</a:t>
            </a:r>
            <a:endParaRPr sz="1800">
              <a:solidFill>
                <a:srgbClr val="000000"/>
              </a:solidFill>
              <a:latin typeface="Calibri"/>
              <a:ea typeface="Calibri"/>
              <a:cs typeface="Calibri"/>
              <a:sym typeface="Calibri"/>
            </a:endParaRPr>
          </a:p>
        </p:txBody>
      </p:sp>
      <p:pic>
        <p:nvPicPr>
          <p:cNvPr id="353" name="Google Shape;353;p21"/>
          <p:cNvPicPr preferRelativeResize="0"/>
          <p:nvPr/>
        </p:nvPicPr>
        <p:blipFill rotWithShape="1">
          <a:blip r:embed="rId3">
            <a:alphaModFix/>
          </a:blip>
          <a:srcRect b="0" l="0" r="0" t="0"/>
          <a:stretch/>
        </p:blipFill>
        <p:spPr>
          <a:xfrm flipH="1">
            <a:off x="7772817" y="3578838"/>
            <a:ext cx="286556" cy="286556"/>
          </a:xfrm>
          <a:prstGeom prst="rect">
            <a:avLst/>
          </a:prstGeom>
          <a:noFill/>
          <a:ln>
            <a:noFill/>
          </a:ln>
        </p:spPr>
      </p:pic>
      <p:pic>
        <p:nvPicPr>
          <p:cNvPr id="354" name="Google Shape;354;p21"/>
          <p:cNvPicPr preferRelativeResize="0"/>
          <p:nvPr/>
        </p:nvPicPr>
        <p:blipFill rotWithShape="1">
          <a:blip r:embed="rId6">
            <a:alphaModFix/>
          </a:blip>
          <a:srcRect b="0" l="0" r="0" t="0"/>
          <a:stretch/>
        </p:blipFill>
        <p:spPr>
          <a:xfrm>
            <a:off x="7810084" y="4191116"/>
            <a:ext cx="211976" cy="211976"/>
          </a:xfrm>
          <a:prstGeom prst="rect">
            <a:avLst/>
          </a:prstGeom>
          <a:noFill/>
          <a:ln>
            <a:noFill/>
          </a:ln>
        </p:spPr>
      </p:pic>
      <p:pic>
        <p:nvPicPr>
          <p:cNvPr id="355" name="Google Shape;355;p21"/>
          <p:cNvPicPr preferRelativeResize="0"/>
          <p:nvPr/>
        </p:nvPicPr>
        <p:blipFill rotWithShape="1">
          <a:blip r:embed="rId9">
            <a:alphaModFix/>
          </a:blip>
          <a:srcRect b="0" l="0" r="0" t="0"/>
          <a:stretch/>
        </p:blipFill>
        <p:spPr>
          <a:xfrm>
            <a:off x="7810096" y="3922266"/>
            <a:ext cx="211974" cy="211975"/>
          </a:xfrm>
          <a:prstGeom prst="rect">
            <a:avLst/>
          </a:prstGeom>
          <a:noFill/>
          <a:ln>
            <a:noFill/>
          </a:ln>
        </p:spPr>
      </p:pic>
      <p:pic>
        <p:nvPicPr>
          <p:cNvPr descr="https://encrypted-tbn3.gstatic.com/images?q=tbn:ANd9GcRkmMlfnxsQMRtRrJkdm-urc2W6aW7BSTSo5ApZkyfdDZBcvd-cyQ" id="356" name="Google Shape;356;p21"/>
          <p:cNvPicPr preferRelativeResize="0"/>
          <p:nvPr/>
        </p:nvPicPr>
        <p:blipFill rotWithShape="1">
          <a:blip r:embed="rId15">
            <a:alphaModFix/>
          </a:blip>
          <a:srcRect b="0" l="0" r="0" t="0"/>
          <a:stretch/>
        </p:blipFill>
        <p:spPr>
          <a:xfrm>
            <a:off x="933187" y="3744573"/>
            <a:ext cx="545072" cy="567370"/>
          </a:xfrm>
          <a:prstGeom prst="rect">
            <a:avLst/>
          </a:prstGeom>
          <a:noFill/>
          <a:ln>
            <a:noFill/>
          </a:ln>
        </p:spPr>
      </p:pic>
      <p:pic>
        <p:nvPicPr>
          <p:cNvPr id="357" name="Google Shape;357;p21"/>
          <p:cNvPicPr preferRelativeResize="0"/>
          <p:nvPr/>
        </p:nvPicPr>
        <p:blipFill rotWithShape="1">
          <a:blip r:embed="rId16">
            <a:alphaModFix/>
          </a:blip>
          <a:srcRect b="0" l="0" r="0" t="0"/>
          <a:stretch/>
        </p:blipFill>
        <p:spPr>
          <a:xfrm>
            <a:off x="3306850" y="3802376"/>
            <a:ext cx="1201500" cy="683700"/>
          </a:xfrm>
          <a:prstGeom prst="rect">
            <a:avLst/>
          </a:prstGeom>
          <a:noFill/>
          <a:ln>
            <a:noFill/>
          </a:ln>
        </p:spPr>
      </p:pic>
      <p:sp>
        <p:nvSpPr>
          <p:cNvPr id="358" name="Google Shape;358;p21"/>
          <p:cNvSpPr txBox="1"/>
          <p:nvPr/>
        </p:nvSpPr>
        <p:spPr>
          <a:xfrm>
            <a:off x="2848691" y="3537242"/>
            <a:ext cx="1877100" cy="3459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800">
                <a:solidFill>
                  <a:srgbClr val="000000"/>
                </a:solidFill>
                <a:latin typeface="Calibri"/>
                <a:ea typeface="Calibri"/>
                <a:cs typeface="Calibri"/>
                <a:sym typeface="Calibri"/>
              </a:rPr>
              <a:t>1. RF signals</a:t>
            </a:r>
            <a:endParaRPr sz="1800">
              <a:solidFill>
                <a:srgbClr val="000000"/>
              </a:solidFill>
              <a:latin typeface="Calibri"/>
              <a:ea typeface="Calibri"/>
              <a:cs typeface="Calibri"/>
              <a:sym typeface="Calibri"/>
            </a:endParaRPr>
          </a:p>
        </p:txBody>
      </p:sp>
      <p:sp>
        <p:nvSpPr>
          <p:cNvPr id="359" name="Google Shape;359;p21"/>
          <p:cNvSpPr txBox="1"/>
          <p:nvPr/>
        </p:nvSpPr>
        <p:spPr>
          <a:xfrm>
            <a:off x="4191479" y="3537811"/>
            <a:ext cx="2593500" cy="3459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800">
                <a:solidFill>
                  <a:srgbClr val="000000"/>
                </a:solidFill>
                <a:latin typeface="Calibri"/>
                <a:ea typeface="Calibri"/>
                <a:cs typeface="Calibri"/>
                <a:sym typeface="Calibri"/>
              </a:rPr>
              <a:t>2. Acoustic signals</a:t>
            </a:r>
            <a:endParaRPr sz="1800">
              <a:solidFill>
                <a:srgbClr val="000000"/>
              </a:solidFill>
              <a:latin typeface="Calibri"/>
              <a:ea typeface="Calibri"/>
              <a:cs typeface="Calibri"/>
              <a:sym typeface="Calibri"/>
            </a:endParaRPr>
          </a:p>
        </p:txBody>
      </p:sp>
      <p:cxnSp>
        <p:nvCxnSpPr>
          <p:cNvPr id="360" name="Google Shape;360;p21"/>
          <p:cNvCxnSpPr/>
          <p:nvPr/>
        </p:nvCxnSpPr>
        <p:spPr>
          <a:xfrm>
            <a:off x="2882000" y="3415144"/>
            <a:ext cx="0" cy="1123800"/>
          </a:xfrm>
          <a:prstGeom prst="straightConnector1">
            <a:avLst/>
          </a:prstGeom>
          <a:noFill/>
          <a:ln cap="flat" cmpd="sng" w="19050">
            <a:solidFill>
              <a:srgbClr val="000000"/>
            </a:solidFill>
            <a:prstDash val="dash"/>
            <a:round/>
            <a:headEnd len="med" w="med" type="none"/>
            <a:tailEnd len="med" w="med" type="none"/>
          </a:ln>
        </p:spPr>
      </p:cxnSp>
      <p:grpSp>
        <p:nvGrpSpPr>
          <p:cNvPr id="361" name="Google Shape;361;p21"/>
          <p:cNvGrpSpPr/>
          <p:nvPr/>
        </p:nvGrpSpPr>
        <p:grpSpPr>
          <a:xfrm>
            <a:off x="1383762" y="2733617"/>
            <a:ext cx="1367772" cy="898811"/>
            <a:chOff x="-713186" y="3462498"/>
            <a:chExt cx="1245240" cy="774036"/>
          </a:xfrm>
        </p:grpSpPr>
        <p:sp>
          <p:nvSpPr>
            <p:cNvPr id="362" name="Google Shape;362;p21"/>
            <p:cNvSpPr/>
            <p:nvPr/>
          </p:nvSpPr>
          <p:spPr>
            <a:xfrm>
              <a:off x="-713186" y="3462498"/>
              <a:ext cx="1245240" cy="774036"/>
            </a:xfrm>
            <a:prstGeom prst="irregularSeal2">
              <a:avLst/>
            </a:prstGeom>
            <a:solidFill>
              <a:srgbClr val="FFFFFF"/>
            </a:solidFill>
            <a:ln cap="flat" cmpd="sng" w="19050">
              <a:solidFill>
                <a:srgbClr val="F013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1"/>
            <p:cNvSpPr txBox="1"/>
            <p:nvPr/>
          </p:nvSpPr>
          <p:spPr>
            <a:xfrm>
              <a:off x="-544600" y="3716553"/>
              <a:ext cx="852300" cy="444000"/>
            </a:xfrm>
            <a:prstGeom prst="rect">
              <a:avLst/>
            </a:prstGeom>
            <a:noFill/>
            <a:ln>
              <a:noFill/>
            </a:ln>
          </p:spPr>
          <p:txBody>
            <a:bodyPr anchorCtr="0" anchor="t" bIns="34325" lIns="68650" spcFirstLastPara="1" rIns="68650" wrap="square" tIns="0">
              <a:noAutofit/>
            </a:bodyPr>
            <a:lstStyle/>
            <a:p>
              <a:pPr indent="0" lvl="0" marL="0" marR="0" rtl="0" algn="ctr">
                <a:spcBef>
                  <a:spcPts val="0"/>
                </a:spcBef>
                <a:spcAft>
                  <a:spcPts val="0"/>
                </a:spcAft>
                <a:buNone/>
              </a:pPr>
              <a:r>
                <a:rPr b="1" lang="en" sz="2000">
                  <a:solidFill>
                    <a:srgbClr val="F0134E"/>
                  </a:solidFill>
                  <a:latin typeface="Calibri"/>
                  <a:ea typeface="Calibri"/>
                  <a:cs typeface="Calibri"/>
                  <a:sym typeface="Calibri"/>
                </a:rPr>
                <a:t>INJECT</a:t>
              </a:r>
              <a:endParaRPr sz="2000">
                <a:solidFill>
                  <a:schemeClr val="accent4"/>
                </a:solidFill>
              </a:endParaRPr>
            </a:p>
          </p:txBody>
        </p:sp>
      </p:grpSp>
      <p:sp>
        <p:nvSpPr>
          <p:cNvPr id="364" name="Google Shape;364;p21"/>
          <p:cNvSpPr/>
          <p:nvPr/>
        </p:nvSpPr>
        <p:spPr>
          <a:xfrm>
            <a:off x="918982" y="2452850"/>
            <a:ext cx="744900" cy="898800"/>
          </a:xfrm>
          <a:prstGeom prst="bentArrow">
            <a:avLst>
              <a:gd fmla="val 34816" name="adj1"/>
              <a:gd fmla="val 37120" name="adj2"/>
              <a:gd fmla="val 42041" name="adj3"/>
              <a:gd fmla="val 43750" name="adj4"/>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a:off x="889941" y="1797650"/>
            <a:ext cx="744900" cy="592800"/>
          </a:xfrm>
          <a:prstGeom prst="rightArrow">
            <a:avLst>
              <a:gd fmla="val 50000" name="adj1"/>
              <a:gd fmla="val 50000" name="adj2"/>
            </a:avLst>
          </a:prstGeom>
          <a:solidFill>
            <a:srgbClr val="FFE599"/>
          </a:solidFill>
          <a:ln>
            <a:noFill/>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a:t>Input</a:t>
            </a:r>
            <a:endParaRPr b="1"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2"/>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Simple Sensor Security Model</a:t>
            </a:r>
            <a:endParaRPr/>
          </a:p>
          <a:p>
            <a:pPr indent="0" lvl="0" marL="0" rtl="0" algn="l">
              <a:spcBef>
                <a:spcPts val="0"/>
              </a:spcBef>
              <a:spcAft>
                <a:spcPts val="0"/>
              </a:spcAft>
              <a:buClr>
                <a:schemeClr val="dk1"/>
              </a:buClr>
              <a:buSzPts val="1100"/>
              <a:buFont typeface="Arial"/>
              <a:buNone/>
            </a:pPr>
            <a:r>
              <a:rPr lang="en" sz="2400">
                <a:solidFill>
                  <a:srgbClr val="666666"/>
                </a:solidFill>
              </a:rPr>
              <a:t>General Ideas</a:t>
            </a:r>
            <a:endParaRPr/>
          </a:p>
        </p:txBody>
      </p:sp>
      <p:sp>
        <p:nvSpPr>
          <p:cNvPr id="372" name="Google Shape;372;p22"/>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373" name="Google Shape;373;p22"/>
          <p:cNvSpPr txBox="1"/>
          <p:nvPr>
            <p:ph idx="1" type="body"/>
          </p:nvPr>
        </p:nvSpPr>
        <p:spPr>
          <a:xfrm>
            <a:off x="418700" y="1313100"/>
            <a:ext cx="2882700" cy="5772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sz="2200">
                <a:solidFill>
                  <a:srgbClr val="0B5394"/>
                </a:solidFill>
              </a:rPr>
              <a:t>Common Properties</a:t>
            </a:r>
            <a:endParaRPr b="1" sz="2200">
              <a:solidFill>
                <a:srgbClr val="0B5394"/>
              </a:solidFill>
            </a:endParaRPr>
          </a:p>
        </p:txBody>
      </p:sp>
      <p:sp>
        <p:nvSpPr>
          <p:cNvPr id="374" name="Google Shape;374;p22"/>
          <p:cNvSpPr txBox="1"/>
          <p:nvPr>
            <p:ph idx="1" type="body"/>
          </p:nvPr>
        </p:nvSpPr>
        <p:spPr>
          <a:xfrm>
            <a:off x="5327097" y="1313100"/>
            <a:ext cx="3305100" cy="5772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sz="2200">
                <a:solidFill>
                  <a:srgbClr val="0B5394"/>
                </a:solidFill>
              </a:rPr>
              <a:t>A</a:t>
            </a:r>
            <a:r>
              <a:rPr b="1" lang="en" sz="2200">
                <a:solidFill>
                  <a:srgbClr val="0B5394"/>
                </a:solidFill>
              </a:rPr>
              <a:t>dversary in the Model</a:t>
            </a:r>
            <a:endParaRPr b="1" sz="2200">
              <a:solidFill>
                <a:srgbClr val="0B5394"/>
              </a:solidFill>
            </a:endParaRPr>
          </a:p>
        </p:txBody>
      </p:sp>
      <p:sp>
        <p:nvSpPr>
          <p:cNvPr id="375" name="Google Shape;375;p22"/>
          <p:cNvSpPr txBox="1"/>
          <p:nvPr>
            <p:ph idx="1" type="body"/>
          </p:nvPr>
        </p:nvSpPr>
        <p:spPr>
          <a:xfrm>
            <a:off x="3203650" y="1313100"/>
            <a:ext cx="2307300" cy="5772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sz="2200">
                <a:solidFill>
                  <a:srgbClr val="0B5394"/>
                </a:solidFill>
              </a:rPr>
              <a:t>Sensor Model</a:t>
            </a:r>
            <a:endParaRPr b="1" sz="2200">
              <a:solidFill>
                <a:srgbClr val="0B5394"/>
              </a:solidFill>
            </a:endParaRPr>
          </a:p>
        </p:txBody>
      </p:sp>
      <p:sp>
        <p:nvSpPr>
          <p:cNvPr id="376" name="Google Shape;376;p22"/>
          <p:cNvSpPr/>
          <p:nvPr/>
        </p:nvSpPr>
        <p:spPr>
          <a:xfrm>
            <a:off x="660800" y="1900675"/>
            <a:ext cx="2771400" cy="2611800"/>
          </a:xfrm>
          <a:prstGeom prst="homePlate">
            <a:avLst>
              <a:gd fmla="val 13043" name="adj"/>
            </a:avLst>
          </a:prstGeom>
          <a:solidFill>
            <a:srgbClr val="EFEFEF"/>
          </a:solid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Calibri"/>
              <a:buAutoNum type="arabicPeriod"/>
            </a:pPr>
            <a:r>
              <a:rPr lang="en" sz="1800">
                <a:latin typeface="Calibri"/>
                <a:ea typeface="Calibri"/>
                <a:cs typeface="Calibri"/>
                <a:sym typeface="Calibri"/>
              </a:rPr>
              <a:t>Similar analog signal processing</a:t>
            </a:r>
            <a:endParaRPr sz="1800">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 sz="1800">
                <a:latin typeface="Calibri"/>
                <a:ea typeface="Calibri"/>
                <a:cs typeface="Calibri"/>
                <a:sym typeface="Calibri"/>
              </a:rPr>
              <a:t>Same signal modalities</a:t>
            </a:r>
            <a:endParaRPr sz="1800">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 sz="1800">
                <a:solidFill>
                  <a:schemeClr val="dk1"/>
                </a:solidFill>
                <a:latin typeface="Calibri"/>
                <a:ea typeface="Calibri"/>
                <a:cs typeface="Calibri"/>
                <a:sym typeface="Calibri"/>
              </a:rPr>
              <a:t>Sensitive to physical signals</a:t>
            </a:r>
            <a:endParaRPr sz="1800">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 sz="1800">
                <a:latin typeface="Calibri"/>
                <a:ea typeface="Calibri"/>
                <a:cs typeface="Calibri"/>
                <a:sym typeface="Calibri"/>
              </a:rPr>
              <a:t>Chain of blind trust</a:t>
            </a:r>
            <a:endParaRPr sz="1800">
              <a:latin typeface="Calibri"/>
              <a:ea typeface="Calibri"/>
              <a:cs typeface="Calibri"/>
              <a:sym typeface="Calibri"/>
            </a:endParaRPr>
          </a:p>
        </p:txBody>
      </p:sp>
      <p:sp>
        <p:nvSpPr>
          <p:cNvPr id="377" name="Google Shape;377;p22"/>
          <p:cNvSpPr/>
          <p:nvPr/>
        </p:nvSpPr>
        <p:spPr>
          <a:xfrm>
            <a:off x="5619525" y="1890175"/>
            <a:ext cx="3110700" cy="2611800"/>
          </a:xfrm>
          <a:prstGeom prst="chevron">
            <a:avLst>
              <a:gd fmla="val 1338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378" name="Google Shape;378;p22"/>
          <p:cNvSpPr/>
          <p:nvPr/>
        </p:nvSpPr>
        <p:spPr>
          <a:xfrm>
            <a:off x="3203600" y="1890175"/>
            <a:ext cx="2649000" cy="2611800"/>
          </a:xfrm>
          <a:prstGeom prst="chevron">
            <a:avLst>
              <a:gd fmla="val 1338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grpSp>
        <p:nvGrpSpPr>
          <p:cNvPr id="379" name="Google Shape;379;p22"/>
          <p:cNvGrpSpPr/>
          <p:nvPr/>
        </p:nvGrpSpPr>
        <p:grpSpPr>
          <a:xfrm>
            <a:off x="3489100" y="2006451"/>
            <a:ext cx="2327625" cy="2075200"/>
            <a:chOff x="3489100" y="2006451"/>
            <a:chExt cx="2327625" cy="2075200"/>
          </a:xfrm>
        </p:grpSpPr>
        <p:sp>
          <p:nvSpPr>
            <p:cNvPr id="380" name="Google Shape;380;p22"/>
            <p:cNvSpPr/>
            <p:nvPr/>
          </p:nvSpPr>
          <p:spPr>
            <a:xfrm>
              <a:off x="4190115" y="3470551"/>
              <a:ext cx="696000" cy="611100"/>
            </a:xfrm>
            <a:prstGeom prst="rect">
              <a:avLst/>
            </a:prstGeom>
            <a:blipFill rotWithShape="1">
              <a:blip r:embed="rId3">
                <a:alphaModFix/>
              </a:blip>
              <a:stretch>
                <a:fillRect b="0" l="0" r="0" t="0"/>
              </a:stretch>
            </a:blipFill>
            <a:ln cap="flat" cmpd="sng" w="9525">
              <a:solidFill>
                <a:schemeClr val="dk1"/>
              </a:solidFill>
              <a:prstDash val="solid"/>
              <a:round/>
              <a:headEnd len="sm" w="sm" type="none"/>
              <a:tailEnd len="sm" w="sm" type="none"/>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381" name="Google Shape;381;p22"/>
            <p:cNvCxnSpPr/>
            <p:nvPr/>
          </p:nvCxnSpPr>
          <p:spPr>
            <a:xfrm>
              <a:off x="3878561" y="3744435"/>
              <a:ext cx="311700" cy="0"/>
            </a:xfrm>
            <a:prstGeom prst="straightConnector1">
              <a:avLst/>
            </a:prstGeom>
            <a:noFill/>
            <a:ln cap="flat" cmpd="sng" w="19050">
              <a:solidFill>
                <a:schemeClr val="accent4"/>
              </a:solidFill>
              <a:prstDash val="solid"/>
              <a:round/>
              <a:headEnd len="sm" w="sm" type="none"/>
              <a:tailEnd len="lg" w="lg" type="triangle"/>
            </a:ln>
          </p:spPr>
        </p:cxnSp>
        <p:cxnSp>
          <p:nvCxnSpPr>
            <p:cNvPr id="382" name="Google Shape;382;p22"/>
            <p:cNvCxnSpPr/>
            <p:nvPr/>
          </p:nvCxnSpPr>
          <p:spPr>
            <a:xfrm>
              <a:off x="4886833" y="3744724"/>
              <a:ext cx="311700" cy="0"/>
            </a:xfrm>
            <a:prstGeom prst="straightConnector1">
              <a:avLst/>
            </a:prstGeom>
            <a:noFill/>
            <a:ln cap="flat" cmpd="sng" w="19050">
              <a:solidFill>
                <a:schemeClr val="accent4"/>
              </a:solidFill>
              <a:prstDash val="solid"/>
              <a:round/>
              <a:headEnd len="sm" w="sm" type="none"/>
              <a:tailEnd len="lg" w="lg" type="triangle"/>
            </a:ln>
          </p:spPr>
        </p:cxnSp>
        <p:sp>
          <p:nvSpPr>
            <p:cNvPr id="383" name="Google Shape;383;p22"/>
            <p:cNvSpPr txBox="1"/>
            <p:nvPr/>
          </p:nvSpPr>
          <p:spPr>
            <a:xfrm>
              <a:off x="3489100" y="3258725"/>
              <a:ext cx="9306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Input</a:t>
              </a:r>
              <a:endParaRPr b="1" sz="1800">
                <a:latin typeface="Calibri"/>
                <a:ea typeface="Calibri"/>
                <a:cs typeface="Calibri"/>
                <a:sym typeface="Calibri"/>
              </a:endParaRPr>
            </a:p>
          </p:txBody>
        </p:sp>
        <p:sp>
          <p:nvSpPr>
            <p:cNvPr id="384" name="Google Shape;384;p22"/>
            <p:cNvSpPr txBox="1"/>
            <p:nvPr/>
          </p:nvSpPr>
          <p:spPr>
            <a:xfrm>
              <a:off x="4886125" y="3258725"/>
              <a:ext cx="9306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Out</a:t>
              </a:r>
              <a:r>
                <a:rPr b="1" lang="en" sz="1800">
                  <a:latin typeface="Calibri"/>
                  <a:ea typeface="Calibri"/>
                  <a:cs typeface="Calibri"/>
                  <a:sym typeface="Calibri"/>
                </a:rPr>
                <a:t>put</a:t>
              </a:r>
              <a:endParaRPr b="1" sz="1800">
                <a:latin typeface="Calibri"/>
                <a:ea typeface="Calibri"/>
                <a:cs typeface="Calibri"/>
                <a:sym typeface="Calibri"/>
              </a:endParaRPr>
            </a:p>
          </p:txBody>
        </p:sp>
        <p:sp>
          <p:nvSpPr>
            <p:cNvPr id="385" name="Google Shape;385;p22"/>
            <p:cNvSpPr txBox="1"/>
            <p:nvPr/>
          </p:nvSpPr>
          <p:spPr>
            <a:xfrm>
              <a:off x="3591875" y="2006451"/>
              <a:ext cx="2209500" cy="11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Model each sensor component with a transfer function</a:t>
              </a:r>
              <a:endParaRPr/>
            </a:p>
          </p:txBody>
        </p:sp>
      </p:grpSp>
      <p:grpSp>
        <p:nvGrpSpPr>
          <p:cNvPr id="386" name="Google Shape;386;p22"/>
          <p:cNvGrpSpPr/>
          <p:nvPr/>
        </p:nvGrpSpPr>
        <p:grpSpPr>
          <a:xfrm>
            <a:off x="5961038" y="2006900"/>
            <a:ext cx="2697259" cy="2477620"/>
            <a:chOff x="5961038" y="2006900"/>
            <a:chExt cx="2697259" cy="2477620"/>
          </a:xfrm>
        </p:grpSpPr>
        <p:sp>
          <p:nvSpPr>
            <p:cNvPr id="387" name="Google Shape;387;p22"/>
            <p:cNvSpPr/>
            <p:nvPr/>
          </p:nvSpPr>
          <p:spPr>
            <a:xfrm>
              <a:off x="7031686" y="3470551"/>
              <a:ext cx="696000" cy="611100"/>
            </a:xfrm>
            <a:prstGeom prst="rect">
              <a:avLst/>
            </a:prstGeom>
            <a:blipFill rotWithShape="1">
              <a:blip r:embed="rId3">
                <a:alphaModFix/>
              </a:blip>
              <a:stretch>
                <a:fillRect b="0" l="0" r="0" t="0"/>
              </a:stretch>
            </a:blipFill>
            <a:ln cap="flat" cmpd="sng" w="9525">
              <a:solidFill>
                <a:schemeClr val="dk1"/>
              </a:solidFill>
              <a:prstDash val="solid"/>
              <a:round/>
              <a:headEnd len="sm" w="sm" type="none"/>
              <a:tailEnd len="sm" w="sm" type="none"/>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388" name="Google Shape;388;p22"/>
            <p:cNvCxnSpPr/>
            <p:nvPr/>
          </p:nvCxnSpPr>
          <p:spPr>
            <a:xfrm>
              <a:off x="6720132" y="3668235"/>
              <a:ext cx="311700" cy="0"/>
            </a:xfrm>
            <a:prstGeom prst="straightConnector1">
              <a:avLst/>
            </a:prstGeom>
            <a:noFill/>
            <a:ln cap="flat" cmpd="sng" w="19050">
              <a:solidFill>
                <a:schemeClr val="accent4"/>
              </a:solidFill>
              <a:prstDash val="solid"/>
              <a:round/>
              <a:headEnd len="sm" w="sm" type="none"/>
              <a:tailEnd len="lg" w="lg" type="triangle"/>
            </a:ln>
          </p:spPr>
        </p:cxnSp>
        <p:cxnSp>
          <p:nvCxnSpPr>
            <p:cNvPr id="389" name="Google Shape;389;p22"/>
            <p:cNvCxnSpPr/>
            <p:nvPr/>
          </p:nvCxnSpPr>
          <p:spPr>
            <a:xfrm>
              <a:off x="7728405" y="3744724"/>
              <a:ext cx="311700" cy="0"/>
            </a:xfrm>
            <a:prstGeom prst="straightConnector1">
              <a:avLst/>
            </a:prstGeom>
            <a:noFill/>
            <a:ln cap="flat" cmpd="sng" w="19050">
              <a:solidFill>
                <a:schemeClr val="accent4"/>
              </a:solidFill>
              <a:prstDash val="solid"/>
              <a:round/>
              <a:headEnd len="sm" w="sm" type="none"/>
              <a:tailEnd len="lg" w="lg" type="triangle"/>
            </a:ln>
          </p:spPr>
        </p:cxnSp>
        <p:sp>
          <p:nvSpPr>
            <p:cNvPr id="390" name="Google Shape;390;p22"/>
            <p:cNvSpPr txBox="1"/>
            <p:nvPr/>
          </p:nvSpPr>
          <p:spPr>
            <a:xfrm>
              <a:off x="5961055" y="3030677"/>
              <a:ext cx="1767300" cy="6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Legitimate i</a:t>
              </a:r>
              <a:r>
                <a:rPr b="1" lang="en" sz="1800">
                  <a:latin typeface="Calibri"/>
                  <a:ea typeface="Calibri"/>
                  <a:cs typeface="Calibri"/>
                  <a:sym typeface="Calibri"/>
                </a:rPr>
                <a:t>nput</a:t>
              </a:r>
              <a:endParaRPr b="1" sz="1800">
                <a:latin typeface="Calibri"/>
                <a:ea typeface="Calibri"/>
                <a:cs typeface="Calibri"/>
                <a:sym typeface="Calibri"/>
              </a:endParaRPr>
            </a:p>
          </p:txBody>
        </p:sp>
        <p:sp>
          <p:nvSpPr>
            <p:cNvPr id="391" name="Google Shape;391;p22"/>
            <p:cNvSpPr txBox="1"/>
            <p:nvPr/>
          </p:nvSpPr>
          <p:spPr>
            <a:xfrm>
              <a:off x="7727697" y="3258725"/>
              <a:ext cx="9306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Output</a:t>
              </a:r>
              <a:endParaRPr b="1" sz="1800">
                <a:latin typeface="Calibri"/>
                <a:ea typeface="Calibri"/>
                <a:cs typeface="Calibri"/>
                <a:sym typeface="Calibri"/>
              </a:endParaRPr>
            </a:p>
          </p:txBody>
        </p:sp>
        <p:cxnSp>
          <p:nvCxnSpPr>
            <p:cNvPr id="392" name="Google Shape;392;p22"/>
            <p:cNvCxnSpPr/>
            <p:nvPr/>
          </p:nvCxnSpPr>
          <p:spPr>
            <a:xfrm>
              <a:off x="6734867" y="3890033"/>
              <a:ext cx="301500" cy="0"/>
            </a:xfrm>
            <a:prstGeom prst="straightConnector1">
              <a:avLst/>
            </a:prstGeom>
            <a:noFill/>
            <a:ln cap="flat" cmpd="sng" w="19050">
              <a:solidFill>
                <a:srgbClr val="C00000"/>
              </a:solidFill>
              <a:prstDash val="solid"/>
              <a:round/>
              <a:headEnd len="sm" w="sm" type="none"/>
              <a:tailEnd len="lg" w="lg" type="triangle"/>
            </a:ln>
          </p:spPr>
        </p:cxnSp>
        <p:sp>
          <p:nvSpPr>
            <p:cNvPr id="393" name="Google Shape;393;p22"/>
            <p:cNvSpPr txBox="1"/>
            <p:nvPr/>
          </p:nvSpPr>
          <p:spPr>
            <a:xfrm>
              <a:off x="5961038" y="4009919"/>
              <a:ext cx="17094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C00000"/>
                  </a:solidFill>
                  <a:latin typeface="Calibri"/>
                  <a:ea typeface="Calibri"/>
                  <a:cs typeface="Calibri"/>
                  <a:sym typeface="Calibri"/>
                </a:rPr>
                <a:t>Malicious i</a:t>
              </a:r>
              <a:r>
                <a:rPr b="1" lang="en" sz="1800">
                  <a:solidFill>
                    <a:srgbClr val="C00000"/>
                  </a:solidFill>
                  <a:latin typeface="Calibri"/>
                  <a:ea typeface="Calibri"/>
                  <a:cs typeface="Calibri"/>
                  <a:sym typeface="Calibri"/>
                </a:rPr>
                <a:t>nput</a:t>
              </a:r>
              <a:endParaRPr b="1" sz="1800">
                <a:solidFill>
                  <a:srgbClr val="C00000"/>
                </a:solidFill>
                <a:latin typeface="Calibri"/>
                <a:ea typeface="Calibri"/>
                <a:cs typeface="Calibri"/>
                <a:sym typeface="Calibri"/>
              </a:endParaRPr>
            </a:p>
          </p:txBody>
        </p:sp>
        <p:sp>
          <p:nvSpPr>
            <p:cNvPr id="394" name="Google Shape;394;p22"/>
            <p:cNvSpPr txBox="1"/>
            <p:nvPr/>
          </p:nvSpPr>
          <p:spPr>
            <a:xfrm>
              <a:off x="6075350" y="2006900"/>
              <a:ext cx="2407500" cy="9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Model attacks by adding malicious signals into the model</a:t>
              </a:r>
              <a:endParaRPr sz="18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3"/>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Simple Sensor Security Model</a:t>
            </a:r>
            <a:endParaRPr/>
          </a:p>
          <a:p>
            <a:pPr indent="0" lvl="0" marL="0" rtl="0" algn="l">
              <a:spcBef>
                <a:spcPts val="0"/>
              </a:spcBef>
              <a:spcAft>
                <a:spcPts val="0"/>
              </a:spcAft>
              <a:buNone/>
            </a:pPr>
            <a:r>
              <a:rPr lang="en" sz="2400">
                <a:solidFill>
                  <a:srgbClr val="666666"/>
                </a:solidFill>
              </a:rPr>
              <a:t>Transfer Function Representation</a:t>
            </a:r>
            <a:endParaRPr/>
          </a:p>
        </p:txBody>
      </p:sp>
      <p:sp>
        <p:nvSpPr>
          <p:cNvPr id="401" name="Google Shape;401;p23"/>
          <p:cNvSpPr txBox="1"/>
          <p:nvPr>
            <p:ph idx="12" type="sldNum"/>
          </p:nvPr>
        </p:nvSpPr>
        <p:spPr>
          <a:xfrm>
            <a:off x="8515350" y="4800357"/>
            <a:ext cx="628500" cy="4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grpSp>
        <p:nvGrpSpPr>
          <p:cNvPr id="402" name="Google Shape;402;p23"/>
          <p:cNvGrpSpPr/>
          <p:nvPr/>
        </p:nvGrpSpPr>
        <p:grpSpPr>
          <a:xfrm>
            <a:off x="748975" y="3358261"/>
            <a:ext cx="7602990" cy="1174097"/>
            <a:chOff x="748975" y="3358261"/>
            <a:chExt cx="7602990" cy="1174097"/>
          </a:xfrm>
        </p:grpSpPr>
        <p:sp>
          <p:nvSpPr>
            <p:cNvPr id="403" name="Google Shape;403;p23"/>
            <p:cNvSpPr/>
            <p:nvPr/>
          </p:nvSpPr>
          <p:spPr>
            <a:xfrm>
              <a:off x="748975" y="3635358"/>
              <a:ext cx="7485000" cy="8970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23"/>
            <p:cNvGrpSpPr/>
            <p:nvPr/>
          </p:nvGrpSpPr>
          <p:grpSpPr>
            <a:xfrm>
              <a:off x="6508089" y="4022296"/>
              <a:ext cx="1843876" cy="420035"/>
              <a:chOff x="6562117" y="4000684"/>
              <a:chExt cx="1843876" cy="420035"/>
            </a:xfrm>
          </p:grpSpPr>
          <p:sp>
            <p:nvSpPr>
              <p:cNvPr id="405" name="Google Shape;405;p23"/>
              <p:cNvSpPr txBox="1"/>
              <p:nvPr/>
            </p:nvSpPr>
            <p:spPr>
              <a:xfrm>
                <a:off x="6562117" y="4000684"/>
                <a:ext cx="1389600" cy="230700"/>
              </a:xfrm>
              <a:prstGeom prst="rect">
                <a:avLst/>
              </a:prstGeom>
              <a:blipFill rotWithShape="1">
                <a:blip r:embed="rId3">
                  <a:alphaModFix/>
                </a:blip>
                <a:stretch>
                  <a:fillRect b="-27448"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406" name="Google Shape;406;p23"/>
              <p:cNvSpPr txBox="1"/>
              <p:nvPr/>
            </p:nvSpPr>
            <p:spPr>
              <a:xfrm>
                <a:off x="6726293" y="4190019"/>
                <a:ext cx="1679700" cy="230700"/>
              </a:xfrm>
              <a:prstGeom prst="rect">
                <a:avLst/>
              </a:prstGeom>
              <a:blipFill rotWithShape="1">
                <a:blip r:embed="rId4">
                  <a:alphaModFix/>
                </a:blip>
                <a:stretch>
                  <a:fillRect b="-37249" l="-2999"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grpSp>
        <p:sp>
          <p:nvSpPr>
            <p:cNvPr id="407" name="Google Shape;407;p23"/>
            <p:cNvSpPr/>
            <p:nvPr/>
          </p:nvSpPr>
          <p:spPr>
            <a:xfrm>
              <a:off x="2292370" y="3779614"/>
              <a:ext cx="689100" cy="606600"/>
            </a:xfrm>
            <a:prstGeom prst="rect">
              <a:avLst/>
            </a:prstGeom>
            <a:blipFill rotWithShape="1">
              <a:blip r:embed="rId5">
                <a:alphaModFix/>
              </a:blip>
              <a:stretch>
                <a:fillRect b="0" l="0" r="0" t="0"/>
              </a:stretch>
            </a:blipFill>
            <a:ln cap="flat" cmpd="sng" w="9525">
              <a:solidFill>
                <a:schemeClr val="dk1"/>
              </a:solidFill>
              <a:prstDash val="solid"/>
              <a:round/>
              <a:headEnd len="sm" w="sm" type="none"/>
              <a:tailEnd len="sm" w="sm" type="none"/>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408" name="Google Shape;408;p23"/>
            <p:cNvSpPr/>
            <p:nvPr/>
          </p:nvSpPr>
          <p:spPr>
            <a:xfrm>
              <a:off x="3885315" y="3775351"/>
              <a:ext cx="696000" cy="611100"/>
            </a:xfrm>
            <a:prstGeom prst="rect">
              <a:avLst/>
            </a:prstGeom>
            <a:blipFill rotWithShape="1">
              <a:blip r:embed="rId6">
                <a:alphaModFix/>
              </a:blip>
              <a:stretch>
                <a:fillRect b="0" l="0" r="0" t="0"/>
              </a:stretch>
            </a:blipFill>
            <a:ln cap="flat" cmpd="sng" w="9525">
              <a:solidFill>
                <a:schemeClr val="dk1"/>
              </a:solidFill>
              <a:prstDash val="solid"/>
              <a:round/>
              <a:headEnd len="sm" w="sm" type="none"/>
              <a:tailEnd len="sm" w="sm" type="none"/>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409" name="Google Shape;409;p23"/>
            <p:cNvSpPr/>
            <p:nvPr/>
          </p:nvSpPr>
          <p:spPr>
            <a:xfrm>
              <a:off x="5478990" y="3775351"/>
              <a:ext cx="696000" cy="606600"/>
            </a:xfrm>
            <a:prstGeom prst="rect">
              <a:avLst/>
            </a:prstGeom>
            <a:blipFill rotWithShape="1">
              <a:blip r:embed="rId7">
                <a:alphaModFix/>
              </a:blip>
              <a:stretch>
                <a:fillRect b="0" l="0" r="0" t="0"/>
              </a:stretch>
            </a:blipFill>
            <a:ln cap="flat" cmpd="sng" w="9525">
              <a:solidFill>
                <a:schemeClr val="dk1"/>
              </a:solidFill>
              <a:prstDash val="solid"/>
              <a:round/>
              <a:headEnd len="sm" w="sm" type="none"/>
              <a:tailEnd len="sm" w="sm" type="none"/>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410" name="Google Shape;410;p23"/>
            <p:cNvCxnSpPr/>
            <p:nvPr/>
          </p:nvCxnSpPr>
          <p:spPr>
            <a:xfrm>
              <a:off x="3573761" y="3973035"/>
              <a:ext cx="311700" cy="0"/>
            </a:xfrm>
            <a:prstGeom prst="straightConnector1">
              <a:avLst/>
            </a:prstGeom>
            <a:noFill/>
            <a:ln cap="flat" cmpd="sng" w="19050">
              <a:solidFill>
                <a:schemeClr val="accent4"/>
              </a:solidFill>
              <a:prstDash val="solid"/>
              <a:round/>
              <a:headEnd len="sm" w="sm" type="none"/>
              <a:tailEnd len="lg" w="lg" type="triangle"/>
            </a:ln>
          </p:spPr>
        </p:cxnSp>
        <p:sp>
          <p:nvSpPr>
            <p:cNvPr id="411" name="Google Shape;411;p23"/>
            <p:cNvSpPr txBox="1"/>
            <p:nvPr/>
          </p:nvSpPr>
          <p:spPr>
            <a:xfrm>
              <a:off x="3242845" y="3739985"/>
              <a:ext cx="369900" cy="3462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b="1" lang="en" sz="1800">
                  <a:solidFill>
                    <a:schemeClr val="dk1"/>
                  </a:solidFill>
                  <a:latin typeface="Arial"/>
                  <a:ea typeface="Arial"/>
                  <a:cs typeface="Arial"/>
                  <a:sym typeface="Arial"/>
                </a:rPr>
                <a:t>…</a:t>
              </a:r>
              <a:endParaRPr b="1" sz="1800">
                <a:solidFill>
                  <a:schemeClr val="dk1"/>
                </a:solidFill>
                <a:latin typeface="Arial"/>
                <a:ea typeface="Arial"/>
                <a:cs typeface="Arial"/>
                <a:sym typeface="Arial"/>
              </a:endParaRPr>
            </a:p>
          </p:txBody>
        </p:sp>
        <p:cxnSp>
          <p:nvCxnSpPr>
            <p:cNvPr id="412" name="Google Shape;412;p23"/>
            <p:cNvCxnSpPr/>
            <p:nvPr/>
          </p:nvCxnSpPr>
          <p:spPr>
            <a:xfrm>
              <a:off x="4582033" y="3973324"/>
              <a:ext cx="311700" cy="0"/>
            </a:xfrm>
            <a:prstGeom prst="straightConnector1">
              <a:avLst/>
            </a:prstGeom>
            <a:noFill/>
            <a:ln cap="flat" cmpd="sng" w="19050">
              <a:solidFill>
                <a:schemeClr val="accent4"/>
              </a:solidFill>
              <a:prstDash val="solid"/>
              <a:round/>
              <a:headEnd len="sm" w="sm" type="none"/>
              <a:tailEnd len="lg" w="lg" type="triangle"/>
            </a:ln>
          </p:spPr>
        </p:cxnSp>
        <p:cxnSp>
          <p:nvCxnSpPr>
            <p:cNvPr id="413" name="Google Shape;413;p23"/>
            <p:cNvCxnSpPr/>
            <p:nvPr/>
          </p:nvCxnSpPr>
          <p:spPr>
            <a:xfrm>
              <a:off x="5174284" y="3973324"/>
              <a:ext cx="311700" cy="0"/>
            </a:xfrm>
            <a:prstGeom prst="straightConnector1">
              <a:avLst/>
            </a:prstGeom>
            <a:noFill/>
            <a:ln cap="flat" cmpd="sng" w="19050">
              <a:solidFill>
                <a:schemeClr val="accent4"/>
              </a:solidFill>
              <a:prstDash val="solid"/>
              <a:round/>
              <a:headEnd len="sm" w="sm" type="none"/>
              <a:tailEnd len="lg" w="lg" type="triangle"/>
            </a:ln>
          </p:spPr>
        </p:cxnSp>
        <p:sp>
          <p:nvSpPr>
            <p:cNvPr id="414" name="Google Shape;414;p23"/>
            <p:cNvSpPr txBox="1"/>
            <p:nvPr/>
          </p:nvSpPr>
          <p:spPr>
            <a:xfrm>
              <a:off x="4843368" y="3733926"/>
              <a:ext cx="369900" cy="3462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b="1" lang="en" sz="1800">
                  <a:solidFill>
                    <a:schemeClr val="dk1"/>
                  </a:solidFill>
                  <a:latin typeface="Arial"/>
                  <a:ea typeface="Arial"/>
                  <a:cs typeface="Arial"/>
                  <a:sym typeface="Arial"/>
                </a:rPr>
                <a:t>…</a:t>
              </a:r>
              <a:endParaRPr b="1" sz="1800">
                <a:solidFill>
                  <a:schemeClr val="dk1"/>
                </a:solidFill>
                <a:latin typeface="Arial"/>
                <a:ea typeface="Arial"/>
                <a:cs typeface="Arial"/>
                <a:sym typeface="Arial"/>
              </a:endParaRPr>
            </a:p>
          </p:txBody>
        </p:sp>
        <p:cxnSp>
          <p:nvCxnSpPr>
            <p:cNvPr id="415" name="Google Shape;415;p23"/>
            <p:cNvCxnSpPr/>
            <p:nvPr/>
          </p:nvCxnSpPr>
          <p:spPr>
            <a:xfrm>
              <a:off x="2982213" y="3973029"/>
              <a:ext cx="311700" cy="0"/>
            </a:xfrm>
            <a:prstGeom prst="straightConnector1">
              <a:avLst/>
            </a:prstGeom>
            <a:noFill/>
            <a:ln cap="flat" cmpd="sng" w="19050">
              <a:solidFill>
                <a:schemeClr val="accent4"/>
              </a:solidFill>
              <a:prstDash val="solid"/>
              <a:round/>
              <a:headEnd len="sm" w="sm" type="none"/>
              <a:tailEnd len="lg" w="lg" type="triangle"/>
            </a:ln>
          </p:spPr>
        </p:cxnSp>
        <p:cxnSp>
          <p:nvCxnSpPr>
            <p:cNvPr id="416" name="Google Shape;416;p23"/>
            <p:cNvCxnSpPr/>
            <p:nvPr/>
          </p:nvCxnSpPr>
          <p:spPr>
            <a:xfrm>
              <a:off x="3573761" y="4257688"/>
              <a:ext cx="311700" cy="0"/>
            </a:xfrm>
            <a:prstGeom prst="straightConnector1">
              <a:avLst/>
            </a:prstGeom>
            <a:noFill/>
            <a:ln cap="flat" cmpd="sng" w="19050">
              <a:solidFill>
                <a:schemeClr val="accent1"/>
              </a:solidFill>
              <a:prstDash val="solid"/>
              <a:round/>
              <a:headEnd len="sm" w="sm" type="none"/>
              <a:tailEnd len="lg" w="lg" type="triangle"/>
            </a:ln>
          </p:spPr>
        </p:cxnSp>
        <p:cxnSp>
          <p:nvCxnSpPr>
            <p:cNvPr id="417" name="Google Shape;417;p23"/>
            <p:cNvCxnSpPr/>
            <p:nvPr/>
          </p:nvCxnSpPr>
          <p:spPr>
            <a:xfrm>
              <a:off x="5171099" y="4257688"/>
              <a:ext cx="311700" cy="0"/>
            </a:xfrm>
            <a:prstGeom prst="straightConnector1">
              <a:avLst/>
            </a:prstGeom>
            <a:noFill/>
            <a:ln cap="flat" cmpd="sng" w="19050">
              <a:solidFill>
                <a:schemeClr val="accent1"/>
              </a:solidFill>
              <a:prstDash val="solid"/>
              <a:round/>
              <a:headEnd len="sm" w="sm" type="none"/>
              <a:tailEnd len="lg" w="lg" type="triangle"/>
            </a:ln>
          </p:spPr>
        </p:cxnSp>
        <p:sp>
          <p:nvSpPr>
            <p:cNvPr id="418" name="Google Shape;418;p23"/>
            <p:cNvSpPr txBox="1"/>
            <p:nvPr/>
          </p:nvSpPr>
          <p:spPr>
            <a:xfrm>
              <a:off x="3501001" y="3949965"/>
              <a:ext cx="364800" cy="300000"/>
            </a:xfrm>
            <a:prstGeom prst="rect">
              <a:avLst/>
            </a:prstGeom>
            <a:blipFill rotWithShape="1">
              <a:blip r:embed="rId8">
                <a:alphaModFix/>
              </a:blip>
              <a:stretch>
                <a:fillRect b="-302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419" name="Google Shape;419;p23"/>
            <p:cNvSpPr txBox="1"/>
            <p:nvPr/>
          </p:nvSpPr>
          <p:spPr>
            <a:xfrm>
              <a:off x="5057024" y="3944588"/>
              <a:ext cx="444300" cy="300000"/>
            </a:xfrm>
            <a:prstGeom prst="rect">
              <a:avLst/>
            </a:prstGeom>
            <a:blipFill rotWithShape="1">
              <a:blip r:embed="rId9">
                <a:alphaModFix/>
              </a:blip>
              <a:stretch>
                <a:fillRect b="0"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420" name="Google Shape;420;p23"/>
            <p:cNvSpPr txBox="1"/>
            <p:nvPr/>
          </p:nvSpPr>
          <p:spPr>
            <a:xfrm>
              <a:off x="2948939" y="3648107"/>
              <a:ext cx="366300" cy="300000"/>
            </a:xfrm>
            <a:prstGeom prst="rect">
              <a:avLst/>
            </a:prstGeom>
            <a:blipFill rotWithShape="1">
              <a:blip r:embed="rId10">
                <a:alphaModFix/>
              </a:blip>
              <a:stretch>
                <a:fillRect b="-302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421" name="Google Shape;421;p23"/>
            <p:cNvSpPr txBox="1"/>
            <p:nvPr/>
          </p:nvSpPr>
          <p:spPr>
            <a:xfrm>
              <a:off x="3501297" y="3650758"/>
              <a:ext cx="366300" cy="300000"/>
            </a:xfrm>
            <a:prstGeom prst="rect">
              <a:avLst/>
            </a:prstGeom>
            <a:blipFill rotWithShape="1">
              <a:blip r:embed="rId11">
                <a:alphaModFix/>
              </a:blip>
              <a:stretch>
                <a:fillRect b="-460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422" name="Google Shape;422;p23"/>
            <p:cNvSpPr txBox="1"/>
            <p:nvPr/>
          </p:nvSpPr>
          <p:spPr>
            <a:xfrm>
              <a:off x="5081331" y="3650517"/>
              <a:ext cx="366300" cy="300000"/>
            </a:xfrm>
            <a:prstGeom prst="rect">
              <a:avLst/>
            </a:prstGeom>
            <a:blipFill rotWithShape="1">
              <a:blip r:embed="rId12">
                <a:alphaModFix/>
              </a:blip>
              <a:stretch>
                <a:fillRect b="0"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423" name="Google Shape;423;p23"/>
            <p:cNvSpPr txBox="1"/>
            <p:nvPr/>
          </p:nvSpPr>
          <p:spPr>
            <a:xfrm>
              <a:off x="6164942" y="3644357"/>
              <a:ext cx="303300" cy="300000"/>
            </a:xfrm>
            <a:prstGeom prst="rect">
              <a:avLst/>
            </a:prstGeom>
            <a:blipFill rotWithShape="1">
              <a:blip r:embed="rId13">
                <a:alphaModFix/>
              </a:blip>
              <a:stretch>
                <a:fillRect b="-1059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cxnSp>
          <p:nvCxnSpPr>
            <p:cNvPr id="424" name="Google Shape;424;p23"/>
            <p:cNvCxnSpPr/>
            <p:nvPr/>
          </p:nvCxnSpPr>
          <p:spPr>
            <a:xfrm>
              <a:off x="6179296" y="3966233"/>
              <a:ext cx="301500" cy="0"/>
            </a:xfrm>
            <a:prstGeom prst="straightConnector1">
              <a:avLst/>
            </a:prstGeom>
            <a:noFill/>
            <a:ln cap="flat" cmpd="sng" w="19050">
              <a:solidFill>
                <a:schemeClr val="accent4"/>
              </a:solidFill>
              <a:prstDash val="solid"/>
              <a:round/>
              <a:headEnd len="sm" w="sm" type="none"/>
              <a:tailEnd len="lg" w="lg" type="triangle"/>
            </a:ln>
          </p:spPr>
        </p:cxnSp>
        <p:cxnSp>
          <p:nvCxnSpPr>
            <p:cNvPr id="425" name="Google Shape;425;p23"/>
            <p:cNvCxnSpPr/>
            <p:nvPr/>
          </p:nvCxnSpPr>
          <p:spPr>
            <a:xfrm>
              <a:off x="1978164" y="3980675"/>
              <a:ext cx="311700" cy="0"/>
            </a:xfrm>
            <a:prstGeom prst="straightConnector1">
              <a:avLst/>
            </a:prstGeom>
            <a:noFill/>
            <a:ln cap="flat" cmpd="sng" w="19050">
              <a:solidFill>
                <a:schemeClr val="accent4"/>
              </a:solidFill>
              <a:prstDash val="solid"/>
              <a:round/>
              <a:headEnd len="sm" w="sm" type="none"/>
              <a:tailEnd len="lg" w="lg" type="triangle"/>
            </a:ln>
          </p:spPr>
        </p:cxnSp>
        <p:cxnSp>
          <p:nvCxnSpPr>
            <p:cNvPr id="426" name="Google Shape;426;p23"/>
            <p:cNvCxnSpPr/>
            <p:nvPr/>
          </p:nvCxnSpPr>
          <p:spPr>
            <a:xfrm>
              <a:off x="1978164" y="4265328"/>
              <a:ext cx="311700" cy="0"/>
            </a:xfrm>
            <a:prstGeom prst="straightConnector1">
              <a:avLst/>
            </a:prstGeom>
            <a:noFill/>
            <a:ln cap="flat" cmpd="sng" w="19050">
              <a:solidFill>
                <a:schemeClr val="accent1"/>
              </a:solidFill>
              <a:prstDash val="solid"/>
              <a:round/>
              <a:headEnd len="sm" w="sm" type="none"/>
              <a:tailEnd len="lg" w="lg" type="triangle"/>
            </a:ln>
          </p:spPr>
        </p:cxnSp>
        <p:sp>
          <p:nvSpPr>
            <p:cNvPr id="427" name="Google Shape;427;p23"/>
            <p:cNvSpPr txBox="1"/>
            <p:nvPr/>
          </p:nvSpPr>
          <p:spPr>
            <a:xfrm>
              <a:off x="1905404" y="3957605"/>
              <a:ext cx="364800" cy="300000"/>
            </a:xfrm>
            <a:prstGeom prst="rect">
              <a:avLst/>
            </a:prstGeom>
            <a:blipFill rotWithShape="1">
              <a:blip r:embed="rId14">
                <a:alphaModFix/>
              </a:blip>
              <a:stretch>
                <a:fillRect b="-3078"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428" name="Google Shape;428;p23"/>
            <p:cNvSpPr txBox="1"/>
            <p:nvPr/>
          </p:nvSpPr>
          <p:spPr>
            <a:xfrm>
              <a:off x="1905700" y="3658399"/>
              <a:ext cx="366300" cy="300000"/>
            </a:xfrm>
            <a:prstGeom prst="rect">
              <a:avLst/>
            </a:prstGeom>
            <a:blipFill rotWithShape="1">
              <a:blip r:embed="rId15">
                <a:alphaModFix/>
              </a:blip>
              <a:stretch>
                <a:fillRect b="-3029" l="0" r="0"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429" name="Google Shape;429;p23"/>
            <p:cNvSpPr txBox="1"/>
            <p:nvPr/>
          </p:nvSpPr>
          <p:spPr>
            <a:xfrm>
              <a:off x="4564521" y="3653181"/>
              <a:ext cx="366300" cy="300000"/>
            </a:xfrm>
            <a:prstGeom prst="rect">
              <a:avLst/>
            </a:prstGeom>
            <a:blipFill rotWithShape="1">
              <a:blip r:embed="rId16">
                <a:alphaModFix/>
              </a:blip>
              <a:stretch>
                <a:fillRect b="-4539" l="0" r="-23748" t="0"/>
              </a:stretch>
            </a:blip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400">
                  <a:latin typeface="Arial"/>
                  <a:ea typeface="Arial"/>
                  <a:cs typeface="Arial"/>
                  <a:sym typeface="Arial"/>
                </a:rPr>
                <a:t> </a:t>
              </a:r>
              <a:endParaRPr sz="1100"/>
            </a:p>
          </p:txBody>
        </p:sp>
        <p:sp>
          <p:nvSpPr>
            <p:cNvPr id="430" name="Google Shape;430;p23"/>
            <p:cNvSpPr/>
            <p:nvPr/>
          </p:nvSpPr>
          <p:spPr>
            <a:xfrm>
              <a:off x="4128083" y="3393788"/>
              <a:ext cx="163800" cy="163800"/>
            </a:xfrm>
            <a:prstGeom prst="downArrow">
              <a:avLst>
                <a:gd fmla="val 32515" name="adj1"/>
                <a:gd fmla="val 44536" name="adj2"/>
              </a:avLst>
            </a:prstGeom>
            <a:solidFill>
              <a:srgbClr val="000000"/>
            </a:solid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31" name="Google Shape;431;p23"/>
            <p:cNvSpPr/>
            <p:nvPr/>
          </p:nvSpPr>
          <p:spPr>
            <a:xfrm rot="2976926">
              <a:off x="3639590" y="3402605"/>
              <a:ext cx="163447" cy="163905"/>
            </a:xfrm>
            <a:prstGeom prst="downArrow">
              <a:avLst>
                <a:gd fmla="val 32515" name="adj1"/>
                <a:gd fmla="val 44536" name="adj2"/>
              </a:avLst>
            </a:prstGeom>
            <a:solidFill>
              <a:srgbClr val="000000"/>
            </a:solid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32" name="Google Shape;432;p23"/>
            <p:cNvSpPr/>
            <p:nvPr/>
          </p:nvSpPr>
          <p:spPr>
            <a:xfrm rot="-2807116">
              <a:off x="4613902" y="3391831"/>
              <a:ext cx="163421" cy="163859"/>
            </a:xfrm>
            <a:prstGeom prst="downArrow">
              <a:avLst>
                <a:gd fmla="val 32515" name="adj1"/>
                <a:gd fmla="val 44536" name="adj2"/>
              </a:avLst>
            </a:prstGeom>
            <a:solidFill>
              <a:srgbClr val="000000"/>
            </a:solidFill>
            <a:ln cap="flat" cmpd="sng" w="2642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33" name="Google Shape;433;p23"/>
            <p:cNvSpPr txBox="1"/>
            <p:nvPr/>
          </p:nvSpPr>
          <p:spPr>
            <a:xfrm>
              <a:off x="885956" y="3701273"/>
              <a:ext cx="9888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Stimulus</a:t>
              </a:r>
              <a:endParaRPr i="1" sz="1800">
                <a:latin typeface="Calibri"/>
                <a:ea typeface="Calibri"/>
                <a:cs typeface="Calibri"/>
                <a:sym typeface="Calibri"/>
              </a:endParaRPr>
            </a:p>
          </p:txBody>
        </p:sp>
        <p:sp>
          <p:nvSpPr>
            <p:cNvPr id="434" name="Google Shape;434;p23"/>
            <p:cNvSpPr txBox="1"/>
            <p:nvPr/>
          </p:nvSpPr>
          <p:spPr>
            <a:xfrm>
              <a:off x="1149501" y="4005607"/>
              <a:ext cx="9888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Noise</a:t>
              </a:r>
              <a:endParaRPr i="1" sz="1800">
                <a:latin typeface="Calibri"/>
                <a:ea typeface="Calibri"/>
                <a:cs typeface="Calibri"/>
                <a:sym typeface="Calibri"/>
              </a:endParaRPr>
            </a:p>
          </p:txBody>
        </p:sp>
        <p:sp>
          <p:nvSpPr>
            <p:cNvPr id="435" name="Google Shape;435;p23"/>
            <p:cNvSpPr txBox="1"/>
            <p:nvPr/>
          </p:nvSpPr>
          <p:spPr>
            <a:xfrm>
              <a:off x="6542639" y="3647471"/>
              <a:ext cx="15897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Measurement</a:t>
              </a:r>
              <a:endParaRPr i="1" sz="1800">
                <a:latin typeface="Calibri"/>
                <a:ea typeface="Calibri"/>
                <a:cs typeface="Calibri"/>
                <a:sym typeface="Calibri"/>
              </a:endParaRPr>
            </a:p>
          </p:txBody>
        </p:sp>
      </p:grpSp>
      <p:sp>
        <p:nvSpPr>
          <p:cNvPr id="436" name="Google Shape;436;p23"/>
          <p:cNvSpPr/>
          <p:nvPr/>
        </p:nvSpPr>
        <p:spPr>
          <a:xfrm>
            <a:off x="1723825" y="1454550"/>
            <a:ext cx="5260800" cy="1817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6032039" y="1867625"/>
            <a:ext cx="852300" cy="1333800"/>
          </a:xfrm>
          <a:prstGeom prst="rect">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38" name="Google Shape;438;p23"/>
          <p:cNvSpPr/>
          <p:nvPr/>
        </p:nvSpPr>
        <p:spPr>
          <a:xfrm>
            <a:off x="4963689" y="1867725"/>
            <a:ext cx="852300" cy="1319400"/>
          </a:xfrm>
          <a:prstGeom prst="rect">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pic>
        <p:nvPicPr>
          <p:cNvPr id="439" name="Google Shape;439;p23"/>
          <p:cNvPicPr preferRelativeResize="0"/>
          <p:nvPr/>
        </p:nvPicPr>
        <p:blipFill rotWithShape="1">
          <a:blip r:embed="rId17">
            <a:alphaModFix/>
          </a:blip>
          <a:srcRect b="0" l="0" r="0" t="0"/>
          <a:stretch/>
        </p:blipFill>
        <p:spPr>
          <a:xfrm flipH="1">
            <a:off x="408664" y="1415954"/>
            <a:ext cx="340317" cy="305810"/>
          </a:xfrm>
          <a:prstGeom prst="rect">
            <a:avLst/>
          </a:prstGeom>
          <a:noFill/>
          <a:ln>
            <a:noFill/>
          </a:ln>
        </p:spPr>
      </p:pic>
      <p:pic>
        <p:nvPicPr>
          <p:cNvPr id="440" name="Google Shape;440;p23"/>
          <p:cNvPicPr preferRelativeResize="0"/>
          <p:nvPr/>
        </p:nvPicPr>
        <p:blipFill rotWithShape="1">
          <a:blip r:embed="rId18">
            <a:alphaModFix/>
          </a:blip>
          <a:srcRect b="0" l="0" r="0" t="0"/>
          <a:stretch/>
        </p:blipFill>
        <p:spPr>
          <a:xfrm>
            <a:off x="414545" y="2356297"/>
            <a:ext cx="340319" cy="305811"/>
          </a:xfrm>
          <a:prstGeom prst="rect">
            <a:avLst/>
          </a:prstGeom>
          <a:noFill/>
          <a:ln>
            <a:noFill/>
          </a:ln>
        </p:spPr>
      </p:pic>
      <p:pic>
        <p:nvPicPr>
          <p:cNvPr id="441" name="Google Shape;441;p23"/>
          <p:cNvPicPr preferRelativeResize="0"/>
          <p:nvPr/>
        </p:nvPicPr>
        <p:blipFill rotWithShape="1">
          <a:blip r:embed="rId19">
            <a:alphaModFix/>
          </a:blip>
          <a:srcRect b="0" l="0" r="0" t="0"/>
          <a:stretch/>
        </p:blipFill>
        <p:spPr>
          <a:xfrm>
            <a:off x="458135" y="1786620"/>
            <a:ext cx="251752" cy="226216"/>
          </a:xfrm>
          <a:prstGeom prst="rect">
            <a:avLst/>
          </a:prstGeom>
          <a:noFill/>
          <a:ln>
            <a:noFill/>
          </a:ln>
        </p:spPr>
      </p:pic>
      <p:pic>
        <p:nvPicPr>
          <p:cNvPr id="442" name="Google Shape;442;p23"/>
          <p:cNvPicPr preferRelativeResize="0"/>
          <p:nvPr/>
        </p:nvPicPr>
        <p:blipFill rotWithShape="1">
          <a:blip r:embed="rId20">
            <a:alphaModFix/>
          </a:blip>
          <a:srcRect b="0" l="0" r="0" t="0"/>
          <a:stretch/>
        </p:blipFill>
        <p:spPr>
          <a:xfrm>
            <a:off x="452447" y="2074281"/>
            <a:ext cx="251752" cy="226216"/>
          </a:xfrm>
          <a:prstGeom prst="rect">
            <a:avLst/>
          </a:prstGeom>
          <a:noFill/>
          <a:ln>
            <a:noFill/>
          </a:ln>
        </p:spPr>
      </p:pic>
      <p:pic>
        <p:nvPicPr>
          <p:cNvPr id="443" name="Google Shape;443;p23"/>
          <p:cNvPicPr preferRelativeResize="0"/>
          <p:nvPr/>
        </p:nvPicPr>
        <p:blipFill rotWithShape="1">
          <a:blip r:embed="rId21">
            <a:alphaModFix/>
          </a:blip>
          <a:srcRect b="0" l="0" r="0" t="0"/>
          <a:stretch/>
        </p:blipFill>
        <p:spPr>
          <a:xfrm>
            <a:off x="449798" y="2999918"/>
            <a:ext cx="269933" cy="242561"/>
          </a:xfrm>
          <a:prstGeom prst="rect">
            <a:avLst/>
          </a:prstGeom>
          <a:noFill/>
          <a:ln>
            <a:noFill/>
          </a:ln>
        </p:spPr>
      </p:pic>
      <p:pic>
        <p:nvPicPr>
          <p:cNvPr id="444" name="Google Shape;444;p23"/>
          <p:cNvPicPr preferRelativeResize="0"/>
          <p:nvPr/>
        </p:nvPicPr>
        <p:blipFill rotWithShape="1">
          <a:blip r:embed="rId22">
            <a:alphaModFix/>
          </a:blip>
          <a:srcRect b="29803" l="14057" r="13776" t="30758"/>
          <a:stretch/>
        </p:blipFill>
        <p:spPr>
          <a:xfrm>
            <a:off x="3457772" y="1947529"/>
            <a:ext cx="368578" cy="234504"/>
          </a:xfrm>
          <a:prstGeom prst="rect">
            <a:avLst/>
          </a:prstGeom>
          <a:noFill/>
          <a:ln>
            <a:noFill/>
          </a:ln>
        </p:spPr>
      </p:pic>
      <p:pic>
        <p:nvPicPr>
          <p:cNvPr id="445" name="Google Shape;445;p23"/>
          <p:cNvPicPr preferRelativeResize="0"/>
          <p:nvPr/>
        </p:nvPicPr>
        <p:blipFill rotWithShape="1">
          <a:blip r:embed="rId23">
            <a:alphaModFix/>
          </a:blip>
          <a:srcRect b="0" l="0" r="0" t="0"/>
          <a:stretch/>
        </p:blipFill>
        <p:spPr>
          <a:xfrm>
            <a:off x="479309" y="2717904"/>
            <a:ext cx="251743" cy="226217"/>
          </a:xfrm>
          <a:prstGeom prst="rect">
            <a:avLst/>
          </a:prstGeom>
          <a:noFill/>
          <a:ln>
            <a:noFill/>
          </a:ln>
        </p:spPr>
      </p:pic>
      <p:sp>
        <p:nvSpPr>
          <p:cNvPr id="446" name="Google Shape;446;p23"/>
          <p:cNvSpPr/>
          <p:nvPr/>
        </p:nvSpPr>
        <p:spPr>
          <a:xfrm>
            <a:off x="1808775" y="1867630"/>
            <a:ext cx="1589700" cy="1319400"/>
          </a:xfrm>
          <a:prstGeom prst="rect">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pic>
        <p:nvPicPr>
          <p:cNvPr descr="mage result for sensor  cartoon" id="447" name="Google Shape;447;p23"/>
          <p:cNvPicPr preferRelativeResize="0"/>
          <p:nvPr/>
        </p:nvPicPr>
        <p:blipFill rotWithShape="1">
          <a:blip r:embed="rId24">
            <a:alphaModFix/>
          </a:blip>
          <a:srcRect b="0" l="0" r="0" t="0"/>
          <a:stretch/>
        </p:blipFill>
        <p:spPr>
          <a:xfrm>
            <a:off x="2462351" y="2103928"/>
            <a:ext cx="302474" cy="455498"/>
          </a:xfrm>
          <a:prstGeom prst="rect">
            <a:avLst/>
          </a:prstGeom>
          <a:noFill/>
          <a:ln>
            <a:noFill/>
          </a:ln>
        </p:spPr>
      </p:pic>
      <p:pic>
        <p:nvPicPr>
          <p:cNvPr descr="“microphone icon”的图片搜索结果" id="448" name="Google Shape;448;p23"/>
          <p:cNvPicPr preferRelativeResize="0"/>
          <p:nvPr/>
        </p:nvPicPr>
        <p:blipFill rotWithShape="1">
          <a:blip r:embed="rId25">
            <a:alphaModFix/>
          </a:blip>
          <a:srcRect b="0" l="0" r="0" t="0"/>
          <a:stretch/>
        </p:blipFill>
        <p:spPr>
          <a:xfrm>
            <a:off x="1888312" y="2092450"/>
            <a:ext cx="473900" cy="473900"/>
          </a:xfrm>
          <a:prstGeom prst="rect">
            <a:avLst/>
          </a:prstGeom>
          <a:noFill/>
          <a:ln>
            <a:noFill/>
          </a:ln>
        </p:spPr>
      </p:pic>
      <p:pic>
        <p:nvPicPr>
          <p:cNvPr descr="mage result for temperature sensor  cartoon" id="449" name="Google Shape;449;p23"/>
          <p:cNvPicPr preferRelativeResize="0"/>
          <p:nvPr/>
        </p:nvPicPr>
        <p:blipFill rotWithShape="1">
          <a:blip r:embed="rId26">
            <a:alphaModFix/>
          </a:blip>
          <a:srcRect b="0" l="0" r="0" t="0"/>
          <a:stretch/>
        </p:blipFill>
        <p:spPr>
          <a:xfrm>
            <a:off x="2868923" y="2127905"/>
            <a:ext cx="433000" cy="433000"/>
          </a:xfrm>
          <a:prstGeom prst="rect">
            <a:avLst/>
          </a:prstGeom>
          <a:noFill/>
          <a:ln>
            <a:noFill/>
          </a:ln>
        </p:spPr>
      </p:pic>
      <p:sp>
        <p:nvSpPr>
          <p:cNvPr id="450" name="Google Shape;450;p23"/>
          <p:cNvSpPr txBox="1"/>
          <p:nvPr/>
        </p:nvSpPr>
        <p:spPr>
          <a:xfrm>
            <a:off x="3512864" y="1454542"/>
            <a:ext cx="1534200" cy="3459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b="1" lang="en" sz="2000">
                <a:latin typeface="Calibri"/>
                <a:ea typeface="Calibri"/>
                <a:cs typeface="Calibri"/>
                <a:sym typeface="Calibri"/>
              </a:rPr>
              <a:t>Sensor</a:t>
            </a:r>
            <a:endParaRPr b="1" sz="2000">
              <a:solidFill>
                <a:srgbClr val="000000"/>
              </a:solidFill>
              <a:latin typeface="Calibri"/>
              <a:ea typeface="Calibri"/>
              <a:cs typeface="Calibri"/>
              <a:sym typeface="Calibri"/>
            </a:endParaRPr>
          </a:p>
        </p:txBody>
      </p:sp>
      <p:sp>
        <p:nvSpPr>
          <p:cNvPr id="451" name="Google Shape;451;p23"/>
          <p:cNvSpPr/>
          <p:nvPr/>
        </p:nvSpPr>
        <p:spPr>
          <a:xfrm>
            <a:off x="3885664" y="1867625"/>
            <a:ext cx="852300" cy="1319400"/>
          </a:xfrm>
          <a:prstGeom prst="rect">
            <a:avLst/>
          </a:prstGeom>
          <a:noFill/>
          <a:ln cap="flat" cmpd="sng" w="19050">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52" name="Google Shape;452;p23"/>
          <p:cNvSpPr/>
          <p:nvPr/>
        </p:nvSpPr>
        <p:spPr>
          <a:xfrm rot="5400000">
            <a:off x="4060193" y="2072906"/>
            <a:ext cx="534600" cy="441300"/>
          </a:xfrm>
          <a:prstGeom prst="triangle">
            <a:avLst>
              <a:gd fmla="val 50000" name="adj"/>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grpSp>
        <p:nvGrpSpPr>
          <p:cNvPr id="453" name="Google Shape;453;p23"/>
          <p:cNvGrpSpPr/>
          <p:nvPr/>
        </p:nvGrpSpPr>
        <p:grpSpPr>
          <a:xfrm>
            <a:off x="5217108" y="2019175"/>
            <a:ext cx="527700" cy="503700"/>
            <a:chOff x="5772119" y="1866775"/>
            <a:chExt cx="527700" cy="503700"/>
          </a:xfrm>
        </p:grpSpPr>
        <p:cxnSp>
          <p:nvCxnSpPr>
            <p:cNvPr id="454" name="Google Shape;454;p23"/>
            <p:cNvCxnSpPr/>
            <p:nvPr/>
          </p:nvCxnSpPr>
          <p:spPr>
            <a:xfrm>
              <a:off x="5772119" y="2370475"/>
              <a:ext cx="527700" cy="0"/>
            </a:xfrm>
            <a:prstGeom prst="straightConnector1">
              <a:avLst/>
            </a:prstGeom>
            <a:noFill/>
            <a:ln cap="flat" cmpd="sng" w="19050">
              <a:solidFill>
                <a:srgbClr val="000000"/>
              </a:solidFill>
              <a:prstDash val="solid"/>
              <a:round/>
              <a:headEnd len="sm" w="sm" type="none"/>
              <a:tailEnd len="med" w="med" type="triangle"/>
            </a:ln>
          </p:spPr>
        </p:cxnSp>
        <p:cxnSp>
          <p:nvCxnSpPr>
            <p:cNvPr id="455" name="Google Shape;455;p23"/>
            <p:cNvCxnSpPr/>
            <p:nvPr/>
          </p:nvCxnSpPr>
          <p:spPr>
            <a:xfrm rot="10800000">
              <a:off x="5779048" y="1866775"/>
              <a:ext cx="0" cy="503700"/>
            </a:xfrm>
            <a:prstGeom prst="straightConnector1">
              <a:avLst/>
            </a:prstGeom>
            <a:noFill/>
            <a:ln cap="flat" cmpd="sng" w="19050">
              <a:solidFill>
                <a:srgbClr val="000000"/>
              </a:solidFill>
              <a:prstDash val="solid"/>
              <a:round/>
              <a:headEnd len="sm" w="sm" type="none"/>
              <a:tailEnd len="med" w="med" type="triangle"/>
            </a:ln>
          </p:spPr>
        </p:cxnSp>
        <p:cxnSp>
          <p:nvCxnSpPr>
            <p:cNvPr id="456" name="Google Shape;456;p23"/>
            <p:cNvCxnSpPr/>
            <p:nvPr/>
          </p:nvCxnSpPr>
          <p:spPr>
            <a:xfrm>
              <a:off x="5779048" y="2051461"/>
              <a:ext cx="302400" cy="0"/>
            </a:xfrm>
            <a:prstGeom prst="straightConnector1">
              <a:avLst/>
            </a:prstGeom>
            <a:noFill/>
            <a:ln cap="flat" cmpd="sng" w="19050">
              <a:solidFill>
                <a:srgbClr val="000000"/>
              </a:solidFill>
              <a:prstDash val="solid"/>
              <a:round/>
              <a:headEnd len="sm" w="sm" type="none"/>
              <a:tailEnd len="sm" w="sm" type="none"/>
            </a:ln>
          </p:spPr>
        </p:cxnSp>
        <p:cxnSp>
          <p:nvCxnSpPr>
            <p:cNvPr id="457" name="Google Shape;457;p23"/>
            <p:cNvCxnSpPr/>
            <p:nvPr/>
          </p:nvCxnSpPr>
          <p:spPr>
            <a:xfrm>
              <a:off x="6082549" y="2046688"/>
              <a:ext cx="0" cy="318900"/>
            </a:xfrm>
            <a:prstGeom prst="straightConnector1">
              <a:avLst/>
            </a:prstGeom>
            <a:noFill/>
            <a:ln cap="flat" cmpd="sng" w="19050">
              <a:solidFill>
                <a:srgbClr val="000000"/>
              </a:solidFill>
              <a:prstDash val="solid"/>
              <a:round/>
              <a:headEnd len="sm" w="sm" type="none"/>
              <a:tailEnd len="sm" w="sm" type="none"/>
            </a:ln>
          </p:spPr>
        </p:cxnSp>
      </p:grpSp>
      <p:sp>
        <p:nvSpPr>
          <p:cNvPr id="458" name="Google Shape;458;p23"/>
          <p:cNvSpPr/>
          <p:nvPr/>
        </p:nvSpPr>
        <p:spPr>
          <a:xfrm>
            <a:off x="6226283" y="2069135"/>
            <a:ext cx="442500" cy="434100"/>
          </a:xfrm>
          <a:prstGeom prst="rect">
            <a:avLst/>
          </a:prstGeom>
          <a:noFill/>
          <a:ln cap="flat" cmpd="sng" w="28575">
            <a:solidFill>
              <a:srgbClr val="171C23"/>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sz="1100">
                <a:solidFill>
                  <a:srgbClr val="000000"/>
                </a:solidFill>
                <a:latin typeface="Arial"/>
                <a:ea typeface="Arial"/>
                <a:cs typeface="Arial"/>
                <a:sym typeface="Arial"/>
              </a:rPr>
              <a:t>ADC</a:t>
            </a:r>
            <a:endParaRPr b="1" sz="1100">
              <a:solidFill>
                <a:srgbClr val="000000"/>
              </a:solidFill>
              <a:latin typeface="Arial"/>
              <a:ea typeface="Arial"/>
              <a:cs typeface="Arial"/>
              <a:sym typeface="Arial"/>
            </a:endParaRPr>
          </a:p>
        </p:txBody>
      </p:sp>
      <p:sp>
        <p:nvSpPr>
          <p:cNvPr id="459" name="Google Shape;459;p23"/>
          <p:cNvSpPr/>
          <p:nvPr/>
        </p:nvSpPr>
        <p:spPr>
          <a:xfrm>
            <a:off x="3953189" y="2751028"/>
            <a:ext cx="852300" cy="207600"/>
          </a:xfrm>
          <a:prstGeom prst="rect">
            <a:avLst/>
          </a:prstGeom>
          <a:noFill/>
          <a:ln>
            <a:noFill/>
          </a:ln>
        </p:spPr>
        <p:txBody>
          <a:bodyPr anchorCtr="0" anchor="t" bIns="34325" lIns="68650" spcFirstLastPara="1" rIns="68650" wrap="square" tIns="34325">
            <a:noAutofit/>
          </a:bodyPr>
          <a:lstStyle/>
          <a:p>
            <a:pPr indent="0" lvl="0" marL="0" marR="0" rtl="0" algn="l">
              <a:spcBef>
                <a:spcPts val="0"/>
              </a:spcBef>
              <a:spcAft>
                <a:spcPts val="0"/>
              </a:spcAft>
              <a:buNone/>
            </a:pPr>
            <a:r>
              <a:rPr lang="en" sz="1200">
                <a:solidFill>
                  <a:srgbClr val="000000"/>
                </a:solidFill>
              </a:rPr>
              <a:t>Amplifier</a:t>
            </a:r>
            <a:endParaRPr sz="1200">
              <a:solidFill>
                <a:srgbClr val="000000"/>
              </a:solidFill>
            </a:endParaRPr>
          </a:p>
        </p:txBody>
      </p:sp>
      <p:sp>
        <p:nvSpPr>
          <p:cNvPr id="460" name="Google Shape;460;p23"/>
          <p:cNvSpPr/>
          <p:nvPr/>
        </p:nvSpPr>
        <p:spPr>
          <a:xfrm>
            <a:off x="4963676" y="2747110"/>
            <a:ext cx="852300" cy="3462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200">
                <a:solidFill>
                  <a:srgbClr val="000000"/>
                </a:solidFill>
              </a:rPr>
              <a:t>Filter</a:t>
            </a:r>
            <a:endParaRPr sz="1200">
              <a:solidFill>
                <a:srgbClr val="000000"/>
              </a:solidFill>
            </a:endParaRPr>
          </a:p>
        </p:txBody>
      </p:sp>
      <p:cxnSp>
        <p:nvCxnSpPr>
          <p:cNvPr id="461" name="Google Shape;461;p23"/>
          <p:cNvCxnSpPr/>
          <p:nvPr/>
        </p:nvCxnSpPr>
        <p:spPr>
          <a:xfrm>
            <a:off x="4737150" y="2291200"/>
            <a:ext cx="224700" cy="0"/>
          </a:xfrm>
          <a:prstGeom prst="straightConnector1">
            <a:avLst/>
          </a:prstGeom>
          <a:noFill/>
          <a:ln cap="flat" cmpd="sng" w="19050">
            <a:solidFill>
              <a:srgbClr val="000000"/>
            </a:solidFill>
            <a:prstDash val="solid"/>
            <a:round/>
            <a:headEnd len="sm" w="sm" type="none"/>
            <a:tailEnd len="med" w="med" type="triangle"/>
          </a:ln>
        </p:spPr>
      </p:cxnSp>
      <p:cxnSp>
        <p:nvCxnSpPr>
          <p:cNvPr id="462" name="Google Shape;462;p23"/>
          <p:cNvCxnSpPr/>
          <p:nvPr/>
        </p:nvCxnSpPr>
        <p:spPr>
          <a:xfrm>
            <a:off x="5817175" y="2293550"/>
            <a:ext cx="235200" cy="0"/>
          </a:xfrm>
          <a:prstGeom prst="straightConnector1">
            <a:avLst/>
          </a:prstGeom>
          <a:noFill/>
          <a:ln cap="flat" cmpd="sng" w="19050">
            <a:solidFill>
              <a:srgbClr val="000000"/>
            </a:solidFill>
            <a:prstDash val="solid"/>
            <a:round/>
            <a:headEnd len="sm" w="sm" type="none"/>
            <a:tailEnd len="med" w="med" type="triangle"/>
          </a:ln>
        </p:spPr>
      </p:cxnSp>
      <p:sp>
        <p:nvSpPr>
          <p:cNvPr id="463" name="Google Shape;463;p23"/>
          <p:cNvSpPr/>
          <p:nvPr/>
        </p:nvSpPr>
        <p:spPr>
          <a:xfrm>
            <a:off x="6050387" y="2558396"/>
            <a:ext cx="786600" cy="4848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200">
                <a:solidFill>
                  <a:srgbClr val="000000"/>
                </a:solidFill>
              </a:rPr>
              <a:t>Analog to digital converter</a:t>
            </a:r>
            <a:endParaRPr sz="1200">
              <a:solidFill>
                <a:srgbClr val="000000"/>
              </a:solidFill>
            </a:endParaRPr>
          </a:p>
        </p:txBody>
      </p:sp>
      <p:cxnSp>
        <p:nvCxnSpPr>
          <p:cNvPr id="464" name="Google Shape;464;p23"/>
          <p:cNvCxnSpPr/>
          <p:nvPr/>
        </p:nvCxnSpPr>
        <p:spPr>
          <a:xfrm>
            <a:off x="3419451" y="2293550"/>
            <a:ext cx="445200" cy="0"/>
          </a:xfrm>
          <a:prstGeom prst="straightConnector1">
            <a:avLst/>
          </a:prstGeom>
          <a:noFill/>
          <a:ln cap="flat" cmpd="sng" w="19050">
            <a:solidFill>
              <a:srgbClr val="000000"/>
            </a:solidFill>
            <a:prstDash val="solid"/>
            <a:round/>
            <a:headEnd len="sm" w="sm" type="none"/>
            <a:tailEnd len="med" w="med" type="triangle"/>
          </a:ln>
        </p:spPr>
      </p:cxnSp>
      <p:sp>
        <p:nvSpPr>
          <p:cNvPr id="465" name="Google Shape;465;p23"/>
          <p:cNvSpPr/>
          <p:nvPr/>
        </p:nvSpPr>
        <p:spPr>
          <a:xfrm>
            <a:off x="856964" y="2026250"/>
            <a:ext cx="744900" cy="592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a:t>Input</a:t>
            </a:r>
            <a:endParaRPr b="1" sz="1400"/>
          </a:p>
        </p:txBody>
      </p:sp>
      <p:sp>
        <p:nvSpPr>
          <p:cNvPr id="466" name="Google Shape;466;p23"/>
          <p:cNvSpPr/>
          <p:nvPr/>
        </p:nvSpPr>
        <p:spPr>
          <a:xfrm>
            <a:off x="7109873" y="2026250"/>
            <a:ext cx="916500" cy="592800"/>
          </a:xfrm>
          <a:prstGeom prs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34325" lIns="68650" spcFirstLastPara="1" rIns="68650" wrap="square" tIns="34325">
            <a:noAutofit/>
          </a:bodyPr>
          <a:lstStyle/>
          <a:p>
            <a:pPr indent="0" lvl="0" marL="0" marR="0" rtl="0" algn="ctr">
              <a:spcBef>
                <a:spcPts val="0"/>
              </a:spcBef>
              <a:spcAft>
                <a:spcPts val="0"/>
              </a:spcAft>
              <a:buNone/>
            </a:pPr>
            <a:r>
              <a:rPr b="1" lang="en"/>
              <a:t>Output</a:t>
            </a:r>
            <a:endParaRPr b="1" sz="1400"/>
          </a:p>
        </p:txBody>
      </p:sp>
      <p:sp>
        <p:nvSpPr>
          <p:cNvPr id="467" name="Google Shape;467;p23"/>
          <p:cNvSpPr txBox="1"/>
          <p:nvPr/>
        </p:nvSpPr>
        <p:spPr>
          <a:xfrm>
            <a:off x="7165223" y="1492338"/>
            <a:ext cx="15342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Measurement</a:t>
            </a:r>
            <a:endParaRPr i="1" sz="1800">
              <a:latin typeface="Calibri"/>
              <a:ea typeface="Calibri"/>
              <a:cs typeface="Calibri"/>
              <a:sym typeface="Calibri"/>
            </a:endParaRPr>
          </a:p>
        </p:txBody>
      </p:sp>
      <p:sp>
        <p:nvSpPr>
          <p:cNvPr id="468" name="Google Shape;468;p23"/>
          <p:cNvSpPr txBox="1"/>
          <p:nvPr/>
        </p:nvSpPr>
        <p:spPr>
          <a:xfrm>
            <a:off x="735014" y="1492350"/>
            <a:ext cx="9888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Calibri"/>
                <a:ea typeface="Calibri"/>
                <a:cs typeface="Calibri"/>
                <a:sym typeface="Calibri"/>
              </a:rPr>
              <a:t>Stimulus</a:t>
            </a:r>
            <a:endParaRPr i="1" sz="1800">
              <a:latin typeface="Calibri"/>
              <a:ea typeface="Calibri"/>
              <a:cs typeface="Calibri"/>
              <a:sym typeface="Calibri"/>
            </a:endParaRPr>
          </a:p>
        </p:txBody>
      </p:sp>
      <p:sp>
        <p:nvSpPr>
          <p:cNvPr id="469" name="Google Shape;469;p23"/>
          <p:cNvSpPr txBox="1"/>
          <p:nvPr/>
        </p:nvSpPr>
        <p:spPr>
          <a:xfrm>
            <a:off x="7903189" y="2165725"/>
            <a:ext cx="1111500" cy="2538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600">
                <a:solidFill>
                  <a:srgbClr val="000000"/>
                </a:solidFill>
                <a:latin typeface="Consolas"/>
                <a:ea typeface="Consolas"/>
                <a:cs typeface="Consolas"/>
                <a:sym typeface="Consolas"/>
              </a:rPr>
              <a:t>0101</a:t>
            </a:r>
            <a:r>
              <a:rPr lang="en" sz="1600"/>
              <a:t>...</a:t>
            </a:r>
            <a:endParaRPr sz="1600">
              <a:solidFill>
                <a:srgbClr val="000000"/>
              </a:solidFill>
            </a:endParaRPr>
          </a:p>
        </p:txBody>
      </p:sp>
      <p:sp>
        <p:nvSpPr>
          <p:cNvPr id="470" name="Google Shape;470;p23"/>
          <p:cNvSpPr/>
          <p:nvPr/>
        </p:nvSpPr>
        <p:spPr>
          <a:xfrm>
            <a:off x="2052877" y="2761105"/>
            <a:ext cx="1111500" cy="207600"/>
          </a:xfrm>
          <a:prstGeom prst="rect">
            <a:avLst/>
          </a:prstGeom>
          <a:noFill/>
          <a:ln>
            <a:noFill/>
          </a:ln>
        </p:spPr>
        <p:txBody>
          <a:bodyPr anchorCtr="0" anchor="t" bIns="34325" lIns="68650" spcFirstLastPara="1" rIns="68650" wrap="square" tIns="34325">
            <a:noAutofit/>
          </a:bodyPr>
          <a:lstStyle/>
          <a:p>
            <a:pPr indent="0" lvl="0" marL="0" marR="0" rtl="0" algn="ctr">
              <a:spcBef>
                <a:spcPts val="0"/>
              </a:spcBef>
              <a:spcAft>
                <a:spcPts val="0"/>
              </a:spcAft>
              <a:buNone/>
            </a:pPr>
            <a:r>
              <a:rPr lang="en" sz="1200"/>
              <a:t>Transducer</a:t>
            </a:r>
            <a:endParaRPr sz="12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